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2" r:id="rId3"/>
    <p:sldId id="267" r:id="rId4"/>
    <p:sldId id="1273" r:id="rId5"/>
    <p:sldId id="272" r:id="rId6"/>
    <p:sldId id="274" r:id="rId7"/>
    <p:sldId id="1263" r:id="rId8"/>
    <p:sldId id="1274" r:id="rId9"/>
    <p:sldId id="1264" r:id="rId10"/>
    <p:sldId id="276" r:id="rId11"/>
    <p:sldId id="1270" r:id="rId12"/>
    <p:sldId id="1260" r:id="rId13"/>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loé Houvenagel" initials="CH" lastIdx="2" clrIdx="0">
    <p:extLst>
      <p:ext uri="{19B8F6BF-5375-455C-9EA6-DF929625EA0E}">
        <p15:presenceInfo xmlns:p15="http://schemas.microsoft.com/office/powerpoint/2012/main" userId="S-1-5-21-3866631039-1731413301-905563768-91134" providerId="AD"/>
      </p:ext>
    </p:extLst>
  </p:cmAuthor>
  <p:cmAuthor id="2" name="Carolina Romero blanco" initials="CRb" lastIdx="3" clrIdx="1">
    <p:extLst>
      <p:ext uri="{19B8F6BF-5375-455C-9EA6-DF929625EA0E}">
        <p15:presenceInfo xmlns:p15="http://schemas.microsoft.com/office/powerpoint/2012/main" userId="S-1-5-21-3866631039-1731413301-905563768-97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6327"/>
  </p:normalViewPr>
  <p:slideViewPr>
    <p:cSldViewPr snapToGrid="0" snapToObjects="1">
      <p:cViewPr varScale="1">
        <p:scale>
          <a:sx n="83" d="100"/>
          <a:sy n="83" d="100"/>
        </p:scale>
        <p:origin x="1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6F3F94-7B3A-46C7-AB25-1CF6D81EF279}"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fr-FR"/>
        </a:p>
      </dgm:t>
    </dgm:pt>
    <dgm:pt modelId="{F8C689D8-FA88-4008-813C-C43030DF77CC}">
      <dgm:prSet phldrT="[Texte]"/>
      <dgm:spPr/>
      <dgm:t>
        <a:bodyPr/>
        <a:lstStyle/>
        <a:p>
          <a:r>
            <a:rPr lang="fr-FR" b="1" dirty="0"/>
            <a:t>17 octobre : passage du Règlement en Commission Permanente</a:t>
          </a:r>
        </a:p>
        <a:p>
          <a:endParaRPr lang="fr-FR" dirty="0"/>
        </a:p>
        <a:p>
          <a:r>
            <a:rPr lang="fr-FR" dirty="0"/>
            <a:t>Nouveau règlement disponible sur la page FSL du Centre Ressources partenaires*</a:t>
          </a:r>
        </a:p>
        <a:p>
          <a:endParaRPr lang="fr-FR" dirty="0"/>
        </a:p>
      </dgm:t>
    </dgm:pt>
    <dgm:pt modelId="{6C16627D-191C-4155-966B-024ED142C7B1}" type="parTrans" cxnId="{3A57CC14-A170-4C47-96AB-7BEF6B0E366F}">
      <dgm:prSet/>
      <dgm:spPr/>
      <dgm:t>
        <a:bodyPr/>
        <a:lstStyle/>
        <a:p>
          <a:endParaRPr lang="fr-FR"/>
        </a:p>
      </dgm:t>
    </dgm:pt>
    <dgm:pt modelId="{D5524CB4-894B-4A1B-B4F3-6A22C51EF9D3}" type="sibTrans" cxnId="{3A57CC14-A170-4C47-96AB-7BEF6B0E366F}">
      <dgm:prSet/>
      <dgm:spPr/>
      <dgm:t>
        <a:bodyPr/>
        <a:lstStyle/>
        <a:p>
          <a:endParaRPr lang="fr-FR"/>
        </a:p>
      </dgm:t>
    </dgm:pt>
    <dgm:pt modelId="{10AB362F-42FA-434D-83D4-A10F677C3A5F}">
      <dgm:prSet phldrT="[Texte]"/>
      <dgm:spPr/>
      <dgm:t>
        <a:bodyPr/>
        <a:lstStyle/>
        <a:p>
          <a:r>
            <a:rPr lang="fr-FR" b="1" dirty="0"/>
            <a:t>1</a:t>
          </a:r>
          <a:r>
            <a:rPr lang="fr-FR" b="1" baseline="30000" dirty="0"/>
            <a:t>er</a:t>
          </a:r>
          <a:r>
            <a:rPr lang="fr-FR" b="1" dirty="0"/>
            <a:t> décembre 2024 : application du nouveau règlement FSL</a:t>
          </a:r>
        </a:p>
        <a:p>
          <a:r>
            <a:rPr lang="fr-FR" dirty="0">
              <a:sym typeface="Wingdings" panose="05000000000000000000" pitchFamily="2" charset="2"/>
            </a:rPr>
            <a:t> Instruction des dossiers + décisions prises sur la base du nouveau règlement</a:t>
          </a:r>
        </a:p>
        <a:p>
          <a:r>
            <a:rPr lang="fr-FR" dirty="0">
              <a:sym typeface="Wingdings" panose="05000000000000000000" pitchFamily="2" charset="2"/>
            </a:rPr>
            <a:t>=&gt; Mise en place de la GED associée à IODAS</a:t>
          </a:r>
          <a:endParaRPr lang="fr-FR" dirty="0"/>
        </a:p>
      </dgm:t>
    </dgm:pt>
    <dgm:pt modelId="{FD60616D-18AA-407B-B198-DB6BBBDCBC65}" type="parTrans" cxnId="{7A18A19C-7828-40D9-AF55-F2479870E27F}">
      <dgm:prSet/>
      <dgm:spPr/>
      <dgm:t>
        <a:bodyPr/>
        <a:lstStyle/>
        <a:p>
          <a:endParaRPr lang="fr-FR"/>
        </a:p>
      </dgm:t>
    </dgm:pt>
    <dgm:pt modelId="{C17A208A-0C19-4674-A382-D901ED1C9A51}" type="sibTrans" cxnId="{7A18A19C-7828-40D9-AF55-F2479870E27F}">
      <dgm:prSet/>
      <dgm:spPr/>
      <dgm:t>
        <a:bodyPr/>
        <a:lstStyle/>
        <a:p>
          <a:endParaRPr lang="fr-FR"/>
        </a:p>
      </dgm:t>
    </dgm:pt>
    <dgm:pt modelId="{8E436267-DFE2-4A3C-BB6E-C0FDDDC33FB7}">
      <dgm:prSet phldrT="[Texte]"/>
      <dgm:spPr/>
      <dgm:t>
        <a:bodyPr/>
        <a:lstStyle/>
        <a:p>
          <a:r>
            <a:rPr lang="fr-FR" b="1" dirty="0"/>
            <a:t>1</a:t>
          </a:r>
          <a:r>
            <a:rPr lang="fr-FR" b="1" baseline="30000" dirty="0"/>
            <a:t>er</a:t>
          </a:r>
          <a:r>
            <a:rPr lang="fr-FR" b="1" dirty="0"/>
            <a:t> janvier 2025 : internalisation des paiements par le Département</a:t>
          </a:r>
        </a:p>
      </dgm:t>
    </dgm:pt>
    <dgm:pt modelId="{91EB689C-3EF4-4F0B-AEF1-4F355E287B26}" type="parTrans" cxnId="{1122600A-2AF6-4F29-90FD-D00FA72D478D}">
      <dgm:prSet/>
      <dgm:spPr/>
      <dgm:t>
        <a:bodyPr/>
        <a:lstStyle/>
        <a:p>
          <a:endParaRPr lang="fr-FR"/>
        </a:p>
      </dgm:t>
    </dgm:pt>
    <dgm:pt modelId="{BA47A14F-0244-4F6B-AA2F-390755E3228C}" type="sibTrans" cxnId="{1122600A-2AF6-4F29-90FD-D00FA72D478D}">
      <dgm:prSet/>
      <dgm:spPr/>
      <dgm:t>
        <a:bodyPr/>
        <a:lstStyle/>
        <a:p>
          <a:endParaRPr lang="fr-FR"/>
        </a:p>
      </dgm:t>
    </dgm:pt>
    <dgm:pt modelId="{3960FC06-4876-4B34-AD5F-C5FC6DB9CD20}" type="pres">
      <dgm:prSet presAssocID="{E66F3F94-7B3A-46C7-AB25-1CF6D81EF279}" presName="Name0" presStyleCnt="0">
        <dgm:presLayoutVars>
          <dgm:dir/>
          <dgm:resizeHandles val="exact"/>
        </dgm:presLayoutVars>
      </dgm:prSet>
      <dgm:spPr/>
    </dgm:pt>
    <dgm:pt modelId="{38DD27FB-797E-4D05-9D1B-2B278616F346}" type="pres">
      <dgm:prSet presAssocID="{F8C689D8-FA88-4008-813C-C43030DF77CC}" presName="node" presStyleLbl="node1" presStyleIdx="0" presStyleCnt="3">
        <dgm:presLayoutVars>
          <dgm:bulletEnabled val="1"/>
        </dgm:presLayoutVars>
      </dgm:prSet>
      <dgm:spPr/>
    </dgm:pt>
    <dgm:pt modelId="{458F3D0A-E5F4-4194-80A5-3B4895856072}" type="pres">
      <dgm:prSet presAssocID="{D5524CB4-894B-4A1B-B4F3-6A22C51EF9D3}" presName="sibTrans" presStyleLbl="sibTrans2D1" presStyleIdx="0" presStyleCnt="2"/>
      <dgm:spPr/>
    </dgm:pt>
    <dgm:pt modelId="{6241A411-C38C-4C53-819D-60E756E330B1}" type="pres">
      <dgm:prSet presAssocID="{D5524CB4-894B-4A1B-B4F3-6A22C51EF9D3}" presName="connectorText" presStyleLbl="sibTrans2D1" presStyleIdx="0" presStyleCnt="2"/>
      <dgm:spPr/>
    </dgm:pt>
    <dgm:pt modelId="{DAB95F89-1B7C-405D-AF0D-960D96D7DD59}" type="pres">
      <dgm:prSet presAssocID="{10AB362F-42FA-434D-83D4-A10F677C3A5F}" presName="node" presStyleLbl="node1" presStyleIdx="1" presStyleCnt="3">
        <dgm:presLayoutVars>
          <dgm:bulletEnabled val="1"/>
        </dgm:presLayoutVars>
      </dgm:prSet>
      <dgm:spPr/>
    </dgm:pt>
    <dgm:pt modelId="{9B9D8976-F947-4392-8953-D332D05D3B9E}" type="pres">
      <dgm:prSet presAssocID="{C17A208A-0C19-4674-A382-D901ED1C9A51}" presName="sibTrans" presStyleLbl="sibTrans2D1" presStyleIdx="1" presStyleCnt="2"/>
      <dgm:spPr/>
    </dgm:pt>
    <dgm:pt modelId="{CA4841F4-87F5-4AC0-B5BE-929E35E4EB30}" type="pres">
      <dgm:prSet presAssocID="{C17A208A-0C19-4674-A382-D901ED1C9A51}" presName="connectorText" presStyleLbl="sibTrans2D1" presStyleIdx="1" presStyleCnt="2"/>
      <dgm:spPr/>
    </dgm:pt>
    <dgm:pt modelId="{EF937FC9-7EB4-49A3-8641-56996BA9D0EC}" type="pres">
      <dgm:prSet presAssocID="{8E436267-DFE2-4A3C-BB6E-C0FDDDC33FB7}" presName="node" presStyleLbl="node1" presStyleIdx="2" presStyleCnt="3">
        <dgm:presLayoutVars>
          <dgm:bulletEnabled val="1"/>
        </dgm:presLayoutVars>
      </dgm:prSet>
      <dgm:spPr/>
    </dgm:pt>
  </dgm:ptLst>
  <dgm:cxnLst>
    <dgm:cxn modelId="{1122600A-2AF6-4F29-90FD-D00FA72D478D}" srcId="{E66F3F94-7B3A-46C7-AB25-1CF6D81EF279}" destId="{8E436267-DFE2-4A3C-BB6E-C0FDDDC33FB7}" srcOrd="2" destOrd="0" parTransId="{91EB689C-3EF4-4F0B-AEF1-4F355E287B26}" sibTransId="{BA47A14F-0244-4F6B-AA2F-390755E3228C}"/>
    <dgm:cxn modelId="{3A57CC14-A170-4C47-96AB-7BEF6B0E366F}" srcId="{E66F3F94-7B3A-46C7-AB25-1CF6D81EF279}" destId="{F8C689D8-FA88-4008-813C-C43030DF77CC}" srcOrd="0" destOrd="0" parTransId="{6C16627D-191C-4155-966B-024ED142C7B1}" sibTransId="{D5524CB4-894B-4A1B-B4F3-6A22C51EF9D3}"/>
    <dgm:cxn modelId="{59A6AE1C-2C34-4636-B726-1B7537A54500}" type="presOf" srcId="{C17A208A-0C19-4674-A382-D901ED1C9A51}" destId="{CA4841F4-87F5-4AC0-B5BE-929E35E4EB30}" srcOrd="1" destOrd="0" presId="urn:microsoft.com/office/officeart/2005/8/layout/process1"/>
    <dgm:cxn modelId="{FE216F21-361A-43CF-8F6E-48DB097FBA2A}" type="presOf" srcId="{10AB362F-42FA-434D-83D4-A10F677C3A5F}" destId="{DAB95F89-1B7C-405D-AF0D-960D96D7DD59}" srcOrd="0" destOrd="0" presId="urn:microsoft.com/office/officeart/2005/8/layout/process1"/>
    <dgm:cxn modelId="{BD45585C-407F-49B9-A1E8-850664BEAE57}" type="presOf" srcId="{D5524CB4-894B-4A1B-B4F3-6A22C51EF9D3}" destId="{6241A411-C38C-4C53-819D-60E756E330B1}" srcOrd="1" destOrd="0" presId="urn:microsoft.com/office/officeart/2005/8/layout/process1"/>
    <dgm:cxn modelId="{73CF4D65-2E8D-4C05-9683-66AAB45BB638}" type="presOf" srcId="{8E436267-DFE2-4A3C-BB6E-C0FDDDC33FB7}" destId="{EF937FC9-7EB4-49A3-8641-56996BA9D0EC}" srcOrd="0" destOrd="0" presId="urn:microsoft.com/office/officeart/2005/8/layout/process1"/>
    <dgm:cxn modelId="{CBDBC968-9358-44FB-A707-E2DBF4A68B89}" type="presOf" srcId="{C17A208A-0C19-4674-A382-D901ED1C9A51}" destId="{9B9D8976-F947-4392-8953-D332D05D3B9E}" srcOrd="0" destOrd="0" presId="urn:microsoft.com/office/officeart/2005/8/layout/process1"/>
    <dgm:cxn modelId="{2419BD91-F9D0-4452-BA71-03A3BCBA7B63}" type="presOf" srcId="{E66F3F94-7B3A-46C7-AB25-1CF6D81EF279}" destId="{3960FC06-4876-4B34-AD5F-C5FC6DB9CD20}" srcOrd="0" destOrd="0" presId="urn:microsoft.com/office/officeart/2005/8/layout/process1"/>
    <dgm:cxn modelId="{7A18A19C-7828-40D9-AF55-F2479870E27F}" srcId="{E66F3F94-7B3A-46C7-AB25-1CF6D81EF279}" destId="{10AB362F-42FA-434D-83D4-A10F677C3A5F}" srcOrd="1" destOrd="0" parTransId="{FD60616D-18AA-407B-B198-DB6BBBDCBC65}" sibTransId="{C17A208A-0C19-4674-A382-D901ED1C9A51}"/>
    <dgm:cxn modelId="{1658DBB9-1BC8-4B4F-9A50-92C6493B4708}" type="presOf" srcId="{F8C689D8-FA88-4008-813C-C43030DF77CC}" destId="{38DD27FB-797E-4D05-9D1B-2B278616F346}" srcOrd="0" destOrd="0" presId="urn:microsoft.com/office/officeart/2005/8/layout/process1"/>
    <dgm:cxn modelId="{39EC9AE2-846B-4336-B8BC-DEC24731281A}" type="presOf" srcId="{D5524CB4-894B-4A1B-B4F3-6A22C51EF9D3}" destId="{458F3D0A-E5F4-4194-80A5-3B4895856072}" srcOrd="0" destOrd="0" presId="urn:microsoft.com/office/officeart/2005/8/layout/process1"/>
    <dgm:cxn modelId="{54C332B6-6FF8-4B89-8ED5-D765358D7271}" type="presParOf" srcId="{3960FC06-4876-4B34-AD5F-C5FC6DB9CD20}" destId="{38DD27FB-797E-4D05-9D1B-2B278616F346}" srcOrd="0" destOrd="0" presId="urn:microsoft.com/office/officeart/2005/8/layout/process1"/>
    <dgm:cxn modelId="{0430D5CB-E763-4795-AAF5-4A498C1A7E04}" type="presParOf" srcId="{3960FC06-4876-4B34-AD5F-C5FC6DB9CD20}" destId="{458F3D0A-E5F4-4194-80A5-3B4895856072}" srcOrd="1" destOrd="0" presId="urn:microsoft.com/office/officeart/2005/8/layout/process1"/>
    <dgm:cxn modelId="{F1C00677-79F2-496F-B906-DBBF1BE92DA6}" type="presParOf" srcId="{458F3D0A-E5F4-4194-80A5-3B4895856072}" destId="{6241A411-C38C-4C53-819D-60E756E330B1}" srcOrd="0" destOrd="0" presId="urn:microsoft.com/office/officeart/2005/8/layout/process1"/>
    <dgm:cxn modelId="{8F9DB2FA-9B45-471F-B114-E39945E6ED4C}" type="presParOf" srcId="{3960FC06-4876-4B34-AD5F-C5FC6DB9CD20}" destId="{DAB95F89-1B7C-405D-AF0D-960D96D7DD59}" srcOrd="2" destOrd="0" presId="urn:microsoft.com/office/officeart/2005/8/layout/process1"/>
    <dgm:cxn modelId="{58DCCDF9-41BA-4EB6-BC42-8F1EDA36574A}" type="presParOf" srcId="{3960FC06-4876-4B34-AD5F-C5FC6DB9CD20}" destId="{9B9D8976-F947-4392-8953-D332D05D3B9E}" srcOrd="3" destOrd="0" presId="urn:microsoft.com/office/officeart/2005/8/layout/process1"/>
    <dgm:cxn modelId="{FB957004-02AF-4501-8041-10280AC11B9A}" type="presParOf" srcId="{9B9D8976-F947-4392-8953-D332D05D3B9E}" destId="{CA4841F4-87F5-4AC0-B5BE-929E35E4EB30}" srcOrd="0" destOrd="0" presId="urn:microsoft.com/office/officeart/2005/8/layout/process1"/>
    <dgm:cxn modelId="{08BA088F-A920-42D5-9549-6FF6DCE7EF42}" type="presParOf" srcId="{3960FC06-4876-4B34-AD5F-C5FC6DB9CD20}" destId="{EF937FC9-7EB4-49A3-8641-56996BA9D0EC}"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D27FB-797E-4D05-9D1B-2B278616F346}">
      <dsp:nvSpPr>
        <dsp:cNvPr id="0" name=""/>
        <dsp:cNvSpPr/>
      </dsp:nvSpPr>
      <dsp:spPr>
        <a:xfrm>
          <a:off x="9644" y="45534"/>
          <a:ext cx="2882503" cy="270234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dirty="0"/>
            <a:t>17 octobre : passage du Règlement en Commission Permanente</a:t>
          </a:r>
        </a:p>
        <a:p>
          <a:pPr marL="0" lvl="0" indent="0" algn="ctr" defTabSz="755650">
            <a:lnSpc>
              <a:spcPct val="90000"/>
            </a:lnSpc>
            <a:spcBef>
              <a:spcPct val="0"/>
            </a:spcBef>
            <a:spcAft>
              <a:spcPct val="35000"/>
            </a:spcAft>
            <a:buNone/>
          </a:pPr>
          <a:endParaRPr lang="fr-FR" sz="1700" kern="1200" dirty="0"/>
        </a:p>
        <a:p>
          <a:pPr marL="0" lvl="0" indent="0" algn="ctr" defTabSz="755650">
            <a:lnSpc>
              <a:spcPct val="90000"/>
            </a:lnSpc>
            <a:spcBef>
              <a:spcPct val="0"/>
            </a:spcBef>
            <a:spcAft>
              <a:spcPct val="35000"/>
            </a:spcAft>
            <a:buNone/>
          </a:pPr>
          <a:r>
            <a:rPr lang="fr-FR" sz="1700" kern="1200" dirty="0"/>
            <a:t>Nouveau règlement disponible sur la page FSL du Centre Ressources partenaires*</a:t>
          </a:r>
        </a:p>
        <a:p>
          <a:pPr marL="0" lvl="0" indent="0" algn="ctr" defTabSz="755650">
            <a:lnSpc>
              <a:spcPct val="90000"/>
            </a:lnSpc>
            <a:spcBef>
              <a:spcPct val="0"/>
            </a:spcBef>
            <a:spcAft>
              <a:spcPct val="35000"/>
            </a:spcAft>
            <a:buNone/>
          </a:pPr>
          <a:endParaRPr lang="fr-FR" sz="1700" kern="1200" dirty="0"/>
        </a:p>
      </dsp:txBody>
      <dsp:txXfrm>
        <a:off x="88793" y="124683"/>
        <a:ext cx="2724205" cy="2544048"/>
      </dsp:txXfrm>
    </dsp:sp>
    <dsp:sp modelId="{458F3D0A-E5F4-4194-80A5-3B4895856072}">
      <dsp:nvSpPr>
        <dsp:cNvPr id="0" name=""/>
        <dsp:cNvSpPr/>
      </dsp:nvSpPr>
      <dsp:spPr>
        <a:xfrm>
          <a:off x="3180397" y="1039277"/>
          <a:ext cx="611090" cy="71486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kern="1200"/>
        </a:p>
      </dsp:txBody>
      <dsp:txXfrm>
        <a:off x="3180397" y="1182249"/>
        <a:ext cx="427763" cy="428916"/>
      </dsp:txXfrm>
    </dsp:sp>
    <dsp:sp modelId="{DAB95F89-1B7C-405D-AF0D-960D96D7DD59}">
      <dsp:nvSpPr>
        <dsp:cNvPr id="0" name=""/>
        <dsp:cNvSpPr/>
      </dsp:nvSpPr>
      <dsp:spPr>
        <a:xfrm>
          <a:off x="4045148" y="45534"/>
          <a:ext cx="2882503" cy="2702346"/>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dirty="0"/>
            <a:t>1</a:t>
          </a:r>
          <a:r>
            <a:rPr lang="fr-FR" sz="1700" b="1" kern="1200" baseline="30000" dirty="0"/>
            <a:t>er</a:t>
          </a:r>
          <a:r>
            <a:rPr lang="fr-FR" sz="1700" b="1" kern="1200" dirty="0"/>
            <a:t> décembre 2024 : application du nouveau règlement FSL</a:t>
          </a:r>
        </a:p>
        <a:p>
          <a:pPr marL="0" lvl="0" indent="0" algn="ctr" defTabSz="755650">
            <a:lnSpc>
              <a:spcPct val="90000"/>
            </a:lnSpc>
            <a:spcBef>
              <a:spcPct val="0"/>
            </a:spcBef>
            <a:spcAft>
              <a:spcPct val="35000"/>
            </a:spcAft>
            <a:buNone/>
          </a:pPr>
          <a:r>
            <a:rPr lang="fr-FR" sz="1700" kern="1200" dirty="0">
              <a:sym typeface="Wingdings" panose="05000000000000000000" pitchFamily="2" charset="2"/>
            </a:rPr>
            <a:t> Instruction des dossiers + décisions prises sur la base du nouveau règlement</a:t>
          </a:r>
        </a:p>
        <a:p>
          <a:pPr marL="0" lvl="0" indent="0" algn="ctr" defTabSz="755650">
            <a:lnSpc>
              <a:spcPct val="90000"/>
            </a:lnSpc>
            <a:spcBef>
              <a:spcPct val="0"/>
            </a:spcBef>
            <a:spcAft>
              <a:spcPct val="35000"/>
            </a:spcAft>
            <a:buNone/>
          </a:pPr>
          <a:r>
            <a:rPr lang="fr-FR" sz="1700" kern="1200" dirty="0">
              <a:sym typeface="Wingdings" panose="05000000000000000000" pitchFamily="2" charset="2"/>
            </a:rPr>
            <a:t>=&gt; Mise en place de la GED associée à IODAS</a:t>
          </a:r>
          <a:endParaRPr lang="fr-FR" sz="1700" kern="1200" dirty="0"/>
        </a:p>
      </dsp:txBody>
      <dsp:txXfrm>
        <a:off x="4124297" y="124683"/>
        <a:ext cx="2724205" cy="2544048"/>
      </dsp:txXfrm>
    </dsp:sp>
    <dsp:sp modelId="{9B9D8976-F947-4392-8953-D332D05D3B9E}">
      <dsp:nvSpPr>
        <dsp:cNvPr id="0" name=""/>
        <dsp:cNvSpPr/>
      </dsp:nvSpPr>
      <dsp:spPr>
        <a:xfrm>
          <a:off x="7215902" y="1039277"/>
          <a:ext cx="611090" cy="714860"/>
        </a:xfrm>
        <a:prstGeom prst="rightArrow">
          <a:avLst>
            <a:gd name="adj1" fmla="val 60000"/>
            <a:gd name="adj2" fmla="val 50000"/>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kern="1200"/>
        </a:p>
      </dsp:txBody>
      <dsp:txXfrm>
        <a:off x="7215902" y="1182249"/>
        <a:ext cx="427763" cy="428916"/>
      </dsp:txXfrm>
    </dsp:sp>
    <dsp:sp modelId="{EF937FC9-7EB4-49A3-8641-56996BA9D0EC}">
      <dsp:nvSpPr>
        <dsp:cNvPr id="0" name=""/>
        <dsp:cNvSpPr/>
      </dsp:nvSpPr>
      <dsp:spPr>
        <a:xfrm>
          <a:off x="8080653" y="45534"/>
          <a:ext cx="2882503" cy="2702346"/>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b="1" kern="1200" dirty="0"/>
            <a:t>1</a:t>
          </a:r>
          <a:r>
            <a:rPr lang="fr-FR" sz="1700" b="1" kern="1200" baseline="30000" dirty="0"/>
            <a:t>er</a:t>
          </a:r>
          <a:r>
            <a:rPr lang="fr-FR" sz="1700" b="1" kern="1200" dirty="0"/>
            <a:t> janvier 2025 : internalisation des paiements par le Département</a:t>
          </a:r>
        </a:p>
      </dsp:txBody>
      <dsp:txXfrm>
        <a:off x="8159802" y="124683"/>
        <a:ext cx="2724205" cy="254404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F7957B6-4B52-A14F-80FF-F58B30ACFE34}" type="datetimeFigureOut">
              <a:rPr lang="fr-FR" smtClean="0"/>
              <a:t>12/11/2024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473F251-0B3D-0445-B047-8E1BA0689894}" type="slidenum">
              <a:rPr lang="fr-FR" smtClean="0"/>
              <a:t>‹N°›</a:t>
            </a:fld>
            <a:endParaRPr lang="fr-FR"/>
          </a:p>
        </p:txBody>
      </p:sp>
    </p:spTree>
    <p:extLst>
      <p:ext uri="{BB962C8B-B14F-4D97-AF65-F5344CB8AC3E}">
        <p14:creationId xmlns:p14="http://schemas.microsoft.com/office/powerpoint/2010/main" val="1478808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473F251-0B3D-0445-B047-8E1BA0689894}" type="slidenum">
              <a:rPr lang="fr-FR" smtClean="0"/>
              <a:t>1</a:t>
            </a:fld>
            <a:endParaRPr lang="fr-FR"/>
          </a:p>
        </p:txBody>
      </p:sp>
    </p:spTree>
    <p:extLst>
      <p:ext uri="{BB962C8B-B14F-4D97-AF65-F5344CB8AC3E}">
        <p14:creationId xmlns:p14="http://schemas.microsoft.com/office/powerpoint/2010/main" val="3040639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473F251-0B3D-0445-B047-8E1BA0689894}" type="slidenum">
              <a:rPr lang="fr-FR" smtClean="0"/>
              <a:t>12</a:t>
            </a:fld>
            <a:endParaRPr lang="fr-FR"/>
          </a:p>
        </p:txBody>
      </p:sp>
    </p:spTree>
    <p:extLst>
      <p:ext uri="{BB962C8B-B14F-4D97-AF65-F5344CB8AC3E}">
        <p14:creationId xmlns:p14="http://schemas.microsoft.com/office/powerpoint/2010/main" val="1756272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BE4AD4-ABC6-0D45-B7D6-6C1DD4476DB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AEAF79B-8011-5049-A463-BE1BCF9AAA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46F9318-23AE-4048-A490-0EB8FF295B42}"/>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EEE7D894-3BB5-504E-8B05-8723ECD70A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972BB55-034B-0E40-B5A3-7D282E55E3F1}"/>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128854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F90D8F-FC22-B249-8808-BE95530B6EF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A863467-FE47-4249-A074-4A15839774D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790EE4-6BCA-584A-9A70-D2A1CD616F89}"/>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28DDCAC6-23AD-784F-9D68-84BF83807B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EAC397-3C7C-D94F-B33B-EDCF44629E71}"/>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57764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3AF54FF-F909-2A40-B0E2-4B6F4D0D4AE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C520477-FAA8-D643-B083-D6D4F7540D9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F6CCE8E-CFB4-3148-8821-B1ECE95F5DF9}"/>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AFB81A93-5A67-DB45-BECE-A6D348DC4E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9CE1D1-CBC4-664D-81EB-3C7681CC8CFB}"/>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3904948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E0E51E-15A6-7046-9F40-413D6C3D7E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06E8EE3-EABF-D548-A29C-3E590D3B97B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61BF298-FCA7-1F4B-A60D-9A88FC47496A}"/>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37BE1FDE-0A7A-3246-8397-53E9E11BA1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69C504-F377-DE4E-93E4-617D0D670CF7}"/>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116323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A2F32E-834D-884D-A92D-22371E5A6C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F7DD1BC-0D8C-DD4C-9A37-CD780C637E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97F5796-B92A-DA4C-987C-0E161E38604D}"/>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7E49C474-76FE-F046-91D9-F206E89B9B0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FD85820-6384-614E-B33B-BD5999D22F6F}"/>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189065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14113C-D0AC-874C-87FD-B5FFC07114E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8D44FD3-BD2C-2447-8C18-973A4618D26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C424B51-E9BC-0C47-BB0E-10E080C65E3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6B948E-566C-C34A-97F0-127C86C619EC}"/>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1EB41063-0584-0041-9A93-557244865C9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ECAFC08-269D-4349-9AB0-0FE5DD30B442}"/>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266168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B5515-3FFF-4C4C-9DC2-DD13E9AFEFA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CB095E-C0B2-4B43-A499-77CB5C8263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4F11BE5-9355-3A4E-87EE-7C3C8293D20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D3D6D7D-BB63-A84B-B882-73C7C81C0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113825A-4709-054B-9717-861F4D962ED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F78E965-76C8-524E-AB7A-4BF339041E17}"/>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8" name="Espace réservé du pied de page 7">
            <a:extLst>
              <a:ext uri="{FF2B5EF4-FFF2-40B4-BE49-F238E27FC236}">
                <a16:creationId xmlns:a16="http://schemas.microsoft.com/office/drawing/2014/main" id="{67E5C051-9A0D-A448-9F6C-1E12F54A595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1E2D366-0941-6249-8841-A41EBA0B5C5B}"/>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561323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A31568-2A01-3F48-B64A-9C8DE3273DA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C41644E-BD9D-AA47-AE5A-6EEB74DC5ED6}"/>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4" name="Espace réservé du pied de page 3">
            <a:extLst>
              <a:ext uri="{FF2B5EF4-FFF2-40B4-BE49-F238E27FC236}">
                <a16:creationId xmlns:a16="http://schemas.microsoft.com/office/drawing/2014/main" id="{8828709F-4B5D-3549-9A6F-6A87904F46E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CCC113B-13B0-104D-B75B-E57F717B6D7A}"/>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317398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878C1BB-48B4-9E40-A9DF-F53BF9A210C1}"/>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3" name="Espace réservé du pied de page 2">
            <a:extLst>
              <a:ext uri="{FF2B5EF4-FFF2-40B4-BE49-F238E27FC236}">
                <a16:creationId xmlns:a16="http://schemas.microsoft.com/office/drawing/2014/main" id="{21776BCB-7477-B44C-9061-F858673C25F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34BB45A-769C-AA49-9C27-5FB5BF56D7E0}"/>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284274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108B1D-8A66-744F-B478-0848D1019DB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5B8DE3C-775D-A348-AA45-2C38E041CE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E45B170-0624-1D4B-B765-C228E5C126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EA46E10-65E8-0F4F-8582-2462B30B521B}"/>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D76E96C2-660A-7641-A323-346BA8522A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8B2E722-29BE-E54D-B6E9-0418739D770C}"/>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271893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7C4DF-7537-0841-8883-2282081BFBB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9B8B386-8BEF-194E-AD09-48670FB63E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3381688-B85F-9741-9A75-8B13BAE14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EFC0954-359C-3C48-A9C8-D47892720ED0}"/>
              </a:ext>
            </a:extLst>
          </p:cNvPr>
          <p:cNvSpPr>
            <a:spLocks noGrp="1"/>
          </p:cNvSpPr>
          <p:nvPr>
            <p:ph type="dt" sz="half" idx="10"/>
          </p:nvPr>
        </p:nvSpPr>
        <p:spPr/>
        <p:txBody>
          <a:bodyPr/>
          <a:lstStyle/>
          <a:p>
            <a:fld id="{98C1AC67-E95C-B649-B46D-45E8436931D3}" type="datetimeFigureOut">
              <a:rPr lang="fr-FR" smtClean="0"/>
              <a:t>12/11/2024</a:t>
            </a:fld>
            <a:endParaRPr lang="fr-FR"/>
          </a:p>
        </p:txBody>
      </p:sp>
      <p:sp>
        <p:nvSpPr>
          <p:cNvPr id="6" name="Espace réservé du pied de page 5">
            <a:extLst>
              <a:ext uri="{FF2B5EF4-FFF2-40B4-BE49-F238E27FC236}">
                <a16:creationId xmlns:a16="http://schemas.microsoft.com/office/drawing/2014/main" id="{5AC0AF07-8B2B-974A-BB98-7206549ADF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1FB3C6D-38E9-6D4A-968A-D2DA967A3499}"/>
              </a:ext>
            </a:extLst>
          </p:cNvPr>
          <p:cNvSpPr>
            <a:spLocks noGrp="1"/>
          </p:cNvSpPr>
          <p:nvPr>
            <p:ph type="sldNum" sz="quarter" idx="12"/>
          </p:nvPr>
        </p:nvSpPr>
        <p:spPr/>
        <p:txBody>
          <a:bodyPr/>
          <a:lstStyle/>
          <a:p>
            <a:fld id="{E77CD13D-7878-0A43-9DF1-63EAAB1637F7}" type="slidenum">
              <a:rPr lang="fr-FR" smtClean="0"/>
              <a:t>‹N°›</a:t>
            </a:fld>
            <a:endParaRPr lang="fr-FR"/>
          </a:p>
        </p:txBody>
      </p:sp>
    </p:spTree>
    <p:extLst>
      <p:ext uri="{BB962C8B-B14F-4D97-AF65-F5344CB8AC3E}">
        <p14:creationId xmlns:p14="http://schemas.microsoft.com/office/powerpoint/2010/main" val="1505597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7B2ED2-2A8F-8746-9335-7308233673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C3B631F-5315-C64E-B69C-14D555B9A4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79E2607-CDCC-A448-9AD1-BAC6E9963F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1AC67-E95C-B649-B46D-45E8436931D3}" type="datetimeFigureOut">
              <a:rPr lang="fr-FR" smtClean="0"/>
              <a:t>12/11/2024</a:t>
            </a:fld>
            <a:endParaRPr lang="fr-FR"/>
          </a:p>
        </p:txBody>
      </p:sp>
      <p:sp>
        <p:nvSpPr>
          <p:cNvPr id="5" name="Espace réservé du pied de page 4">
            <a:extLst>
              <a:ext uri="{FF2B5EF4-FFF2-40B4-BE49-F238E27FC236}">
                <a16:creationId xmlns:a16="http://schemas.microsoft.com/office/drawing/2014/main" id="{327F8128-C9BF-F44E-B84A-2B3A362F7F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3B0DDE2-A1F6-5A48-B273-2E7A623776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CD13D-7878-0A43-9DF1-63EAAB1637F7}" type="slidenum">
              <a:rPr lang="fr-FR" smtClean="0"/>
              <a:t>‹N°›</a:t>
            </a:fld>
            <a:endParaRPr lang="fr-FR"/>
          </a:p>
        </p:txBody>
      </p:sp>
    </p:spTree>
    <p:extLst>
      <p:ext uri="{BB962C8B-B14F-4D97-AF65-F5344CB8AC3E}">
        <p14:creationId xmlns:p14="http://schemas.microsoft.com/office/powerpoint/2010/main" val="2897643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0ECA53-60C7-DC46-A012-C98F1844E208}"/>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421CA511-9052-6E45-9AA8-33FF925829B5}"/>
              </a:ext>
            </a:extLst>
          </p:cNvPr>
          <p:cNvSpPr>
            <a:spLocks noGrp="1"/>
          </p:cNvSpPr>
          <p:nvPr>
            <p:ph type="subTitle" idx="1"/>
          </p:nvPr>
        </p:nvSpPr>
        <p:spPr/>
        <p:txBody>
          <a:bodyPr/>
          <a:lstStyle/>
          <a:p>
            <a:endParaRPr lang="fr-FR"/>
          </a:p>
        </p:txBody>
      </p:sp>
      <p:pic>
        <p:nvPicPr>
          <p:cNvPr id="5" name="Image 4" descr="Une image contenant texte, capture d’écran, diagramme, Graphique&#10;&#10;Description générée automatiquement">
            <a:extLst>
              <a:ext uri="{FF2B5EF4-FFF2-40B4-BE49-F238E27FC236}">
                <a16:creationId xmlns:a16="http://schemas.microsoft.com/office/drawing/2014/main" id="{CC8A494E-070F-0746-98CB-FFB8897EF242}"/>
              </a:ext>
            </a:extLst>
          </p:cNvPr>
          <p:cNvPicPr>
            <a:picLocks noChangeAspect="1"/>
          </p:cNvPicPr>
          <p:nvPr/>
        </p:nvPicPr>
        <p:blipFill rotWithShape="1">
          <a:blip r:embed="rId3"/>
          <a:srcRect b="24999"/>
          <a:stretch/>
        </p:blipFill>
        <p:spPr>
          <a:xfrm>
            <a:off x="0" y="0"/>
            <a:ext cx="12191999" cy="6858000"/>
          </a:xfrm>
          <a:prstGeom prst="rect">
            <a:avLst/>
          </a:prstGeom>
        </p:spPr>
      </p:pic>
      <p:sp>
        <p:nvSpPr>
          <p:cNvPr id="4" name="ZoneTexte 3">
            <a:extLst>
              <a:ext uri="{FF2B5EF4-FFF2-40B4-BE49-F238E27FC236}">
                <a16:creationId xmlns:a16="http://schemas.microsoft.com/office/drawing/2014/main" id="{57D9170A-D79C-4750-A22A-797C91D87DB1}"/>
              </a:ext>
            </a:extLst>
          </p:cNvPr>
          <p:cNvSpPr txBox="1"/>
          <p:nvPr/>
        </p:nvSpPr>
        <p:spPr>
          <a:xfrm>
            <a:off x="2546252" y="1814732"/>
            <a:ext cx="8342142" cy="2062103"/>
          </a:xfrm>
          <a:prstGeom prst="rect">
            <a:avLst/>
          </a:prstGeom>
          <a:noFill/>
        </p:spPr>
        <p:txBody>
          <a:bodyPr wrap="square" rtlCol="0">
            <a:spAutoFit/>
          </a:bodyPr>
          <a:lstStyle/>
          <a:p>
            <a:pPr algn="ctr"/>
            <a:r>
              <a:rPr lang="fr-FR" sz="3200" b="1" dirty="0">
                <a:solidFill>
                  <a:schemeClr val="accent1">
                    <a:lumMod val="75000"/>
                  </a:schemeClr>
                </a:solidFill>
              </a:rPr>
              <a:t>Refonte du Règlement FSL 2024</a:t>
            </a:r>
          </a:p>
          <a:p>
            <a:pPr algn="ctr"/>
            <a:endParaRPr lang="fr-FR" sz="3200" b="1" dirty="0">
              <a:solidFill>
                <a:schemeClr val="accent1">
                  <a:lumMod val="75000"/>
                </a:schemeClr>
              </a:solidFill>
            </a:endParaRPr>
          </a:p>
          <a:p>
            <a:pPr algn="ctr"/>
            <a:r>
              <a:rPr lang="fr-FR" sz="3200" b="1" dirty="0">
                <a:solidFill>
                  <a:schemeClr val="accent2"/>
                </a:solidFill>
              </a:rPr>
              <a:t>Présentation des principaux changements apportés</a:t>
            </a:r>
          </a:p>
        </p:txBody>
      </p:sp>
      <p:sp>
        <p:nvSpPr>
          <p:cNvPr id="6" name="ZoneTexte 5">
            <a:extLst>
              <a:ext uri="{FF2B5EF4-FFF2-40B4-BE49-F238E27FC236}">
                <a16:creationId xmlns:a16="http://schemas.microsoft.com/office/drawing/2014/main" id="{50DD95F5-EF0E-4973-82C1-28863FF4578A}"/>
              </a:ext>
            </a:extLst>
          </p:cNvPr>
          <p:cNvSpPr txBox="1"/>
          <p:nvPr/>
        </p:nvSpPr>
        <p:spPr>
          <a:xfrm>
            <a:off x="5034988" y="6119208"/>
            <a:ext cx="7038211" cy="523220"/>
          </a:xfrm>
          <a:prstGeom prst="rect">
            <a:avLst/>
          </a:prstGeom>
          <a:noFill/>
        </p:spPr>
        <p:txBody>
          <a:bodyPr wrap="square" rtlCol="0">
            <a:spAutoFit/>
          </a:bodyPr>
          <a:lstStyle/>
          <a:p>
            <a:pPr algn="r"/>
            <a:r>
              <a:rPr lang="fr-FR" sz="2800" i="1" dirty="0">
                <a:solidFill>
                  <a:schemeClr val="accent1"/>
                </a:solidFill>
              </a:rPr>
              <a:t>25 octobre 2024- Service Solidarité Logement</a:t>
            </a:r>
            <a:endParaRPr lang="fr-FR" sz="2800" dirty="0">
              <a:solidFill>
                <a:schemeClr val="accent1"/>
              </a:solidFill>
            </a:endParaRPr>
          </a:p>
        </p:txBody>
      </p:sp>
    </p:spTree>
    <p:extLst>
      <p:ext uri="{BB962C8B-B14F-4D97-AF65-F5344CB8AC3E}">
        <p14:creationId xmlns:p14="http://schemas.microsoft.com/office/powerpoint/2010/main" val="1532730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27674" y="-79160"/>
            <a:ext cx="11353800" cy="667270"/>
          </a:xfrm>
        </p:spPr>
        <p:txBody>
          <a:bodyPr>
            <a:normAutofit/>
          </a:bodyPr>
          <a:lstStyle/>
          <a:p>
            <a:r>
              <a:rPr lang="fr-FR" sz="2400" b="1" dirty="0">
                <a:solidFill>
                  <a:schemeClr val="accent1"/>
                </a:solidFill>
              </a:rPr>
              <a:t>Modifications apportées au règlement FSL : ASLL G</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991687"/>
            <a:ext cx="12192000" cy="866314"/>
          </a:xfrm>
        </p:spPr>
      </p:pic>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7B81E9CD-B8CF-4DF0-8581-EFC673BFFC7A}"/>
              </a:ext>
            </a:extLst>
          </p:cNvPr>
          <p:cNvSpPr txBox="1"/>
          <p:nvPr/>
        </p:nvSpPr>
        <p:spPr>
          <a:xfrm>
            <a:off x="225288" y="207757"/>
            <a:ext cx="11966712" cy="6217087"/>
          </a:xfrm>
          <a:prstGeom prst="rect">
            <a:avLst/>
          </a:prstGeom>
          <a:noFill/>
          <a:ln>
            <a:noFill/>
          </a:ln>
        </p:spPr>
        <p:txBody>
          <a:bodyPr wrap="square" rtlCol="0">
            <a:spAutoFit/>
          </a:bodyPr>
          <a:lstStyle/>
          <a:p>
            <a:pPr lvl="0"/>
            <a:endParaRPr lang="fr-FR" sz="2000" u="sng" dirty="0"/>
          </a:p>
          <a:p>
            <a:pPr lvl="0"/>
            <a:r>
              <a:rPr lang="fr-FR" sz="2000" u="sng" dirty="0"/>
              <a:t>Contexte: </a:t>
            </a:r>
          </a:p>
          <a:p>
            <a:pPr marL="342900" lvl="0" indent="-342900">
              <a:buFont typeface="Arial" panose="020B0604020202020204" pitchFamily="34" charset="0"/>
              <a:buChar char="•"/>
            </a:pPr>
            <a:r>
              <a:rPr lang="fr-FR" sz="2000" dirty="0"/>
              <a:t>Contexte budgétaire contraint pour 2025</a:t>
            </a:r>
          </a:p>
          <a:p>
            <a:pPr marL="342900" indent="-342900">
              <a:buFont typeface="Arial" panose="020B0604020202020204" pitchFamily="34" charset="0"/>
              <a:buChar char="•"/>
            </a:pPr>
            <a:r>
              <a:rPr lang="fr-FR" sz="2000" dirty="0"/>
              <a:t>Constat actuel: la durée moyenne des mesures est très variable d’un opérateur à un autre</a:t>
            </a:r>
          </a:p>
          <a:p>
            <a:endParaRPr lang="fr-FR" sz="2000" b="1" dirty="0"/>
          </a:p>
          <a:p>
            <a:r>
              <a:rPr lang="fr-FR" sz="2000" b="1" u="sng" dirty="0"/>
              <a:t>Objectif: </a:t>
            </a:r>
          </a:p>
          <a:p>
            <a:pPr marL="342900" indent="-342900">
              <a:buFont typeface="Arial" panose="020B0604020202020204" pitchFamily="34" charset="0"/>
              <a:buChar char="•"/>
            </a:pPr>
            <a:r>
              <a:rPr lang="fr-FR" sz="2000" b="1" dirty="0"/>
              <a:t>Continuer à accompagner autant de ménages que les années précédentes tout en optimisant la durée de l’accompagnement</a:t>
            </a:r>
          </a:p>
          <a:p>
            <a:pPr lvl="0"/>
            <a:endParaRPr lang="fr-FR" sz="2000" u="sng" dirty="0"/>
          </a:p>
          <a:p>
            <a:pPr lvl="0"/>
            <a:r>
              <a:rPr lang="fr-FR" sz="2000" u="sng" dirty="0"/>
              <a:t>Optimisation de l’ASLL G par suivi renforcé des opérateurs</a:t>
            </a:r>
          </a:p>
          <a:p>
            <a:pPr marL="342900" lvl="0" indent="-342900">
              <a:buFont typeface="Arial" panose="020B0604020202020204" pitchFamily="34" charset="0"/>
              <a:buChar char="•"/>
            </a:pPr>
            <a:r>
              <a:rPr lang="fr-FR" sz="2000" dirty="0"/>
              <a:t>Les opérateurs devront prioriser les demandes de prolongation des mesures ASLL </a:t>
            </a:r>
          </a:p>
          <a:p>
            <a:pPr marL="342900" lvl="0" indent="-342900">
              <a:buFont typeface="Arial" panose="020B0604020202020204" pitchFamily="34" charset="0"/>
              <a:buChar char="•"/>
            </a:pPr>
            <a:r>
              <a:rPr lang="fr-FR" sz="2000" dirty="0"/>
              <a:t>Dialogue de gestion renforcé entre SSOLOG et opérateurs</a:t>
            </a:r>
          </a:p>
          <a:p>
            <a:pPr lvl="0"/>
            <a:endParaRPr lang="fr-FR" sz="2000" u="sng" dirty="0"/>
          </a:p>
          <a:p>
            <a:pPr lvl="0"/>
            <a:r>
              <a:rPr lang="fr-FR" sz="2000" u="sng" dirty="0"/>
              <a:t>Nouveauté: </a:t>
            </a:r>
          </a:p>
          <a:p>
            <a:pPr marL="342900" lvl="0" indent="-342900">
              <a:buFont typeface="Arial" panose="020B0604020202020204" pitchFamily="34" charset="0"/>
              <a:buChar char="•"/>
            </a:pPr>
            <a:r>
              <a:rPr lang="fr-FR" sz="2000" dirty="0"/>
              <a:t>Pas de renouvellement possible de mesures ASLL Accès au-delà de 12 mois=&gt; si besoin orientation vers ASLL Maintien</a:t>
            </a:r>
          </a:p>
          <a:p>
            <a:pPr marL="342900" lvl="0" indent="-342900">
              <a:buFont typeface="Arial" panose="020B0604020202020204" pitchFamily="34" charset="0"/>
              <a:buChar char="•"/>
            </a:pPr>
            <a:r>
              <a:rPr lang="fr-FR" sz="2000" dirty="0"/>
              <a:t>Possibilité pour le Département de décider des renouvellements de mesures à travers la CDAAR mais à ce stade les commissions locales continuent à prendre les décisions de renouvellement (sauf + 18 mois pour ASLL maintien reste compétence exclusive de la CDAAR) </a:t>
            </a:r>
          </a:p>
          <a:p>
            <a:pPr lvl="0"/>
            <a:endParaRPr lang="fr-FR" dirty="0"/>
          </a:p>
        </p:txBody>
      </p:sp>
    </p:spTree>
    <p:extLst>
      <p:ext uri="{BB962C8B-B14F-4D97-AF65-F5344CB8AC3E}">
        <p14:creationId xmlns:p14="http://schemas.microsoft.com/office/powerpoint/2010/main" val="3182886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869458"/>
            <a:ext cx="12192000" cy="988541"/>
          </a:xfrm>
        </p:spPr>
      </p:pic>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4" name="ZoneTexte 3">
            <a:extLst>
              <a:ext uri="{FF2B5EF4-FFF2-40B4-BE49-F238E27FC236}">
                <a16:creationId xmlns:a16="http://schemas.microsoft.com/office/drawing/2014/main" id="{F35A6ECB-08CC-B629-961A-07F320F3EF07}"/>
              </a:ext>
            </a:extLst>
          </p:cNvPr>
          <p:cNvSpPr txBox="1"/>
          <p:nvPr/>
        </p:nvSpPr>
        <p:spPr>
          <a:xfrm>
            <a:off x="0" y="612844"/>
            <a:ext cx="12090400" cy="6186309"/>
          </a:xfrm>
          <a:prstGeom prst="rect">
            <a:avLst/>
          </a:prstGeom>
          <a:noFill/>
        </p:spPr>
        <p:txBody>
          <a:bodyPr wrap="square" rtlCol="0">
            <a:spAutoFit/>
          </a:bodyPr>
          <a:lstStyle/>
          <a:p>
            <a:pPr marL="285750" lvl="0" indent="-285750">
              <a:buFont typeface="Arial" panose="020B0604020202020204" pitchFamily="34" charset="0"/>
              <a:buChar char="•"/>
            </a:pPr>
            <a:r>
              <a:rPr lang="fr-FR" b="1" dirty="0"/>
              <a:t>Proposition de mettre en place une aide préventive non retenue au vu de la consommation de la totalité de l’enveloppe FSE (et au delà en 2023 et 2024)</a:t>
            </a:r>
          </a:p>
          <a:p>
            <a:pPr lvl="0"/>
            <a:endParaRPr lang="fr-FR" b="1" dirty="0"/>
          </a:p>
          <a:p>
            <a:pPr marL="285750" lvl="0" indent="-285750">
              <a:buFont typeface="Arial" panose="020B0604020202020204" pitchFamily="34" charset="0"/>
              <a:buChar char="•"/>
            </a:pPr>
            <a:r>
              <a:rPr lang="fr-FR" b="1" dirty="0"/>
              <a:t>Réaffirmation du principe de subsidiarité:</a:t>
            </a:r>
          </a:p>
          <a:p>
            <a:pPr marL="742950" lvl="1" indent="-285750">
              <a:buFont typeface="Arial" panose="020B0604020202020204" pitchFamily="34" charset="0"/>
              <a:buChar char="•"/>
            </a:pPr>
            <a:r>
              <a:rPr lang="fr-FR" dirty="0"/>
              <a:t>Demande effective du chèque énergie pour ménage éligible</a:t>
            </a:r>
            <a:r>
              <a:rPr lang="fr-FR" dirty="0">
                <a:sym typeface="Wingdings" panose="05000000000000000000" pitchFamily="2" charset="2"/>
              </a:rPr>
              <a:t> </a:t>
            </a:r>
            <a:r>
              <a:rPr lang="fr-FR" dirty="0"/>
              <a:t> protection du ménage pendant période hivernale</a:t>
            </a:r>
          </a:p>
          <a:p>
            <a:pPr marL="742950" lvl="1" indent="-285750">
              <a:buFont typeface="Arial" panose="020B0604020202020204" pitchFamily="34" charset="0"/>
              <a:buChar char="•"/>
            </a:pPr>
            <a:r>
              <a:rPr lang="fr-FR" dirty="0"/>
              <a:t>Mise en place d’un plan d’apurement avec le fournisseur</a:t>
            </a:r>
            <a:r>
              <a:rPr lang="fr-FR" dirty="0">
                <a:sym typeface="Wingdings" panose="05000000000000000000" pitchFamily="2" charset="2"/>
              </a:rPr>
              <a:t> </a:t>
            </a:r>
            <a:r>
              <a:rPr lang="fr-FR" dirty="0"/>
              <a:t> indispensable pour protéger le ménage</a:t>
            </a:r>
          </a:p>
          <a:p>
            <a:pPr marL="742950" lvl="1" indent="-285750">
              <a:buFont typeface="Symbol" panose="05050102010706020507" pitchFamily="18" charset="2"/>
              <a:buChar char="Þ"/>
            </a:pPr>
            <a:r>
              <a:rPr lang="fr-FR" dirty="0"/>
              <a:t>Après l’intervention du FSE, le ménage doit être en capacité de rembourser son plan d’apurement sinon pas d’aide</a:t>
            </a:r>
          </a:p>
          <a:p>
            <a:pPr lvl="1"/>
            <a:endParaRPr lang="fr-FR" dirty="0"/>
          </a:p>
          <a:p>
            <a:pPr marL="285750" lvl="0" indent="-285750">
              <a:buFont typeface="Arial" panose="020B0604020202020204" pitchFamily="34" charset="0"/>
              <a:buChar char="•"/>
            </a:pPr>
            <a:r>
              <a:rPr lang="fr-FR" b="1" dirty="0"/>
              <a:t>Aide accordée une fois par an avec montant maximum: 50% du montant de la dette dans une limite de 400€</a:t>
            </a:r>
          </a:p>
          <a:p>
            <a:pPr lvl="0"/>
            <a:endParaRPr lang="fr-FR" b="1" dirty="0"/>
          </a:p>
          <a:p>
            <a:pPr marL="285750" lvl="0" indent="-285750">
              <a:buFont typeface="Arial" panose="020B0604020202020204" pitchFamily="34" charset="0"/>
              <a:buChar char="•"/>
            </a:pPr>
            <a:r>
              <a:rPr lang="fr-FR" b="1" dirty="0"/>
              <a:t>Les commissions d’aides aux impayés d’énergie doivent repérer: </a:t>
            </a:r>
          </a:p>
          <a:p>
            <a:pPr marL="742950" lvl="1" indent="-285750">
              <a:buFont typeface="Arial" panose="020B0604020202020204" pitchFamily="34" charset="0"/>
              <a:buChar char="•"/>
            </a:pPr>
            <a:r>
              <a:rPr lang="fr-FR" b="1" dirty="0"/>
              <a:t>Les difficultés liées à la précarité énergétique</a:t>
            </a:r>
            <a:r>
              <a:rPr lang="fr-FR" dirty="0">
                <a:sym typeface="Wingdings" panose="05000000000000000000" pitchFamily="2" charset="2"/>
              </a:rPr>
              <a:t> </a:t>
            </a:r>
            <a:r>
              <a:rPr lang="fr-FR" b="1" dirty="0"/>
              <a:t> orientation vers le SLIME ECOGIE</a:t>
            </a:r>
          </a:p>
          <a:p>
            <a:pPr marL="742950" lvl="1" indent="-285750">
              <a:buFont typeface="Arial" panose="020B0604020202020204" pitchFamily="34" charset="0"/>
              <a:buChar char="•"/>
            </a:pPr>
            <a:r>
              <a:rPr lang="fr-FR" b="1" dirty="0"/>
              <a:t>Les difficultés sociales du ménage</a:t>
            </a:r>
            <a:r>
              <a:rPr lang="fr-FR" dirty="0">
                <a:sym typeface="Wingdings" panose="05000000000000000000" pitchFamily="2" charset="2"/>
              </a:rPr>
              <a:t> </a:t>
            </a:r>
            <a:r>
              <a:rPr lang="fr-FR" b="1" dirty="0"/>
              <a:t> orientation vers un TS (CCAS, CSS, point conseil budget…notamment si dette&gt; 1500€)</a:t>
            </a:r>
          </a:p>
          <a:p>
            <a:pPr marL="742950" lvl="1" indent="-285750">
              <a:buFont typeface="Arial" panose="020B0604020202020204" pitchFamily="34" charset="0"/>
              <a:buChar char="•"/>
            </a:pPr>
            <a:r>
              <a:rPr lang="fr-FR" dirty="0"/>
              <a:t>Pour les dettes supérieures à 2500€ </a:t>
            </a:r>
            <a:r>
              <a:rPr lang="fr-FR" dirty="0">
                <a:sym typeface="Wingdings" panose="05000000000000000000" pitchFamily="2" charset="2"/>
              </a:rPr>
              <a:t> </a:t>
            </a:r>
            <a:r>
              <a:rPr lang="fr-FR" dirty="0"/>
              <a:t>le FSE est considéré comme inadapté à leur prise en charge, il convient de proposer au ménage une orientation vers un travailleur social afin de faire un travail sur la gestion budgétaire du ménage.</a:t>
            </a:r>
          </a:p>
          <a:p>
            <a:pPr marL="742950" lvl="1" indent="-285750">
              <a:buFont typeface="Wingdings" panose="05000000000000000000" pitchFamily="2" charset="2"/>
              <a:buChar char="Ø"/>
            </a:pPr>
            <a:r>
              <a:rPr lang="fr-FR" b="1" i="1" dirty="0"/>
              <a:t>Important: s’il est souhaité orienter au mieux les ménages en difficulté, il convient de souligner que l’octroi du FSE n’est pas conditionné à un accompagnement social </a:t>
            </a:r>
          </a:p>
          <a:p>
            <a:pPr marL="742950" lvl="1" indent="-285750">
              <a:buFont typeface="Arial" panose="020B0604020202020204" pitchFamily="34" charset="0"/>
              <a:buChar char="•"/>
            </a:pPr>
            <a:endParaRPr lang="fr-FR" dirty="0"/>
          </a:p>
          <a:p>
            <a:pPr marL="742950" lvl="1" indent="-285750">
              <a:buFont typeface="Arial" panose="020B0604020202020204" pitchFamily="34" charset="0"/>
              <a:buChar char="•"/>
            </a:pPr>
            <a:r>
              <a:rPr lang="fr-FR" dirty="0"/>
              <a:t>Pas de révision du barème des ressources</a:t>
            </a:r>
          </a:p>
          <a:p>
            <a:r>
              <a:rPr lang="fr-FR" dirty="0"/>
              <a:t> </a:t>
            </a:r>
          </a:p>
        </p:txBody>
      </p:sp>
      <p:sp>
        <p:nvSpPr>
          <p:cNvPr id="9" name="Titre 1">
            <a:extLst>
              <a:ext uri="{FF2B5EF4-FFF2-40B4-BE49-F238E27FC236}">
                <a16:creationId xmlns:a16="http://schemas.microsoft.com/office/drawing/2014/main" id="{E63EE2BF-6D45-4D30-8ADB-6E35B9D68FB8}"/>
              </a:ext>
            </a:extLst>
          </p:cNvPr>
          <p:cNvSpPr>
            <a:spLocks noGrp="1"/>
          </p:cNvSpPr>
          <p:nvPr>
            <p:ph type="title"/>
          </p:nvPr>
        </p:nvSpPr>
        <p:spPr>
          <a:xfrm>
            <a:off x="0" y="0"/>
            <a:ext cx="11353800" cy="667270"/>
          </a:xfrm>
        </p:spPr>
        <p:txBody>
          <a:bodyPr>
            <a:normAutofit/>
          </a:bodyPr>
          <a:lstStyle/>
          <a:p>
            <a:r>
              <a:rPr lang="fr-FR" sz="2400" b="1" dirty="0">
                <a:solidFill>
                  <a:schemeClr val="accent1"/>
                </a:solidFill>
              </a:rPr>
              <a:t>Modifications apportées au règlement FSL : Fonds de Solidarité Energie</a:t>
            </a:r>
          </a:p>
        </p:txBody>
      </p:sp>
    </p:spTree>
    <p:extLst>
      <p:ext uri="{BB962C8B-B14F-4D97-AF65-F5344CB8AC3E}">
        <p14:creationId xmlns:p14="http://schemas.microsoft.com/office/powerpoint/2010/main" val="1055260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0ECA53-60C7-DC46-A012-C98F1844E208}"/>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421CA511-9052-6E45-9AA8-33FF925829B5}"/>
              </a:ext>
            </a:extLst>
          </p:cNvPr>
          <p:cNvSpPr>
            <a:spLocks noGrp="1"/>
          </p:cNvSpPr>
          <p:nvPr>
            <p:ph type="subTitle" idx="1"/>
          </p:nvPr>
        </p:nvSpPr>
        <p:spPr/>
        <p:txBody>
          <a:bodyPr/>
          <a:lstStyle/>
          <a:p>
            <a:endParaRPr lang="fr-FR"/>
          </a:p>
        </p:txBody>
      </p:sp>
      <p:pic>
        <p:nvPicPr>
          <p:cNvPr id="5" name="Image 4" descr="Une image contenant texte, capture d’écran, diagramme, Graphique&#10;&#10;Description générée automatiquement">
            <a:extLst>
              <a:ext uri="{FF2B5EF4-FFF2-40B4-BE49-F238E27FC236}">
                <a16:creationId xmlns:a16="http://schemas.microsoft.com/office/drawing/2014/main" id="{CC8A494E-070F-0746-98CB-FFB8897EF242}"/>
              </a:ext>
            </a:extLst>
          </p:cNvPr>
          <p:cNvPicPr>
            <a:picLocks noChangeAspect="1"/>
          </p:cNvPicPr>
          <p:nvPr/>
        </p:nvPicPr>
        <p:blipFill rotWithShape="1">
          <a:blip r:embed="rId3"/>
          <a:srcRect b="24999"/>
          <a:stretch/>
        </p:blipFill>
        <p:spPr>
          <a:xfrm>
            <a:off x="0" y="0"/>
            <a:ext cx="12191999" cy="6858000"/>
          </a:xfrm>
          <a:prstGeom prst="rect">
            <a:avLst/>
          </a:prstGeom>
        </p:spPr>
      </p:pic>
      <p:sp>
        <p:nvSpPr>
          <p:cNvPr id="6" name="ZoneTexte 5">
            <a:extLst>
              <a:ext uri="{FF2B5EF4-FFF2-40B4-BE49-F238E27FC236}">
                <a16:creationId xmlns:a16="http://schemas.microsoft.com/office/drawing/2014/main" id="{AF5AAEB7-673A-BE49-A68C-4D5D9BFADC55}"/>
              </a:ext>
            </a:extLst>
          </p:cNvPr>
          <p:cNvSpPr txBox="1"/>
          <p:nvPr/>
        </p:nvSpPr>
        <p:spPr>
          <a:xfrm>
            <a:off x="4955059" y="2100649"/>
            <a:ext cx="6067168" cy="707886"/>
          </a:xfrm>
          <a:prstGeom prst="rect">
            <a:avLst/>
          </a:prstGeom>
          <a:noFill/>
        </p:spPr>
        <p:txBody>
          <a:bodyPr wrap="square" rtlCol="0">
            <a:spAutoFit/>
          </a:bodyPr>
          <a:lstStyle/>
          <a:p>
            <a:r>
              <a:rPr lang="fr-FR" sz="4000" dirty="0"/>
              <a:t>Merci </a:t>
            </a:r>
            <a:endParaRPr lang="fr-FR" sz="7200" dirty="0"/>
          </a:p>
        </p:txBody>
      </p:sp>
    </p:spTree>
    <p:extLst>
      <p:ext uri="{BB962C8B-B14F-4D97-AF65-F5344CB8AC3E}">
        <p14:creationId xmlns:p14="http://schemas.microsoft.com/office/powerpoint/2010/main" val="307006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243355" y="365125"/>
            <a:ext cx="11110445" cy="522771"/>
          </a:xfrm>
        </p:spPr>
        <p:txBody>
          <a:bodyPr>
            <a:normAutofit/>
          </a:bodyPr>
          <a:lstStyle/>
          <a:p>
            <a:r>
              <a:rPr lang="fr-FR" sz="2400" b="1" dirty="0">
                <a:solidFill>
                  <a:schemeClr val="accent1"/>
                </a:solidFill>
              </a:rPr>
              <a:t>Eléments de contexte</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869458"/>
            <a:ext cx="12192000" cy="988541"/>
          </a:xfrm>
        </p:spPr>
      </p:pic>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A631F716-67F1-42EE-B82D-EFC0F6118E89}"/>
              </a:ext>
            </a:extLst>
          </p:cNvPr>
          <p:cNvSpPr txBox="1"/>
          <p:nvPr/>
        </p:nvSpPr>
        <p:spPr>
          <a:xfrm>
            <a:off x="371061" y="887896"/>
            <a:ext cx="11577584" cy="4832092"/>
          </a:xfrm>
          <a:prstGeom prst="rect">
            <a:avLst/>
          </a:prstGeom>
          <a:noFill/>
        </p:spPr>
        <p:txBody>
          <a:bodyPr wrap="square" rtlCol="0">
            <a:spAutoFit/>
          </a:bodyPr>
          <a:lstStyle/>
          <a:p>
            <a:pPr marL="0" lvl="3"/>
            <a:r>
              <a:rPr lang="fr-FR" b="1" dirty="0"/>
              <a:t>Une sous mobilisation des aides financières au titre du FSL sur la période 2019 – 2023 :</a:t>
            </a:r>
          </a:p>
          <a:p>
            <a:pPr marL="0" lvl="3"/>
            <a:r>
              <a:rPr lang="fr-FR" b="1" dirty="0"/>
              <a:t> </a:t>
            </a:r>
          </a:p>
          <a:p>
            <a:pPr marL="285750" indent="-285750">
              <a:buFontTx/>
              <a:buChar char="-"/>
            </a:pPr>
            <a:r>
              <a:rPr lang="fr-FR" b="1" dirty="0"/>
              <a:t>Diminution substantielle du nombre de demandes d’aides financière sollicitées dans le cadre du FSL</a:t>
            </a:r>
          </a:p>
          <a:p>
            <a:r>
              <a:rPr lang="fr-FR" dirty="0"/>
              <a:t>Baisse de 30% environ depuis 2019 (données issues de l’état des lieux territorial réalisé par l’IG)</a:t>
            </a:r>
          </a:p>
          <a:p>
            <a:pPr marL="285750" indent="-285750">
              <a:buFontTx/>
              <a:buChar char="-"/>
            </a:pPr>
            <a:r>
              <a:rPr lang="fr-FR" dirty="0"/>
              <a:t>Une grande hétérogénéité dans le recours au FSL d’une ville à une autre</a:t>
            </a:r>
          </a:p>
          <a:p>
            <a:pPr marL="285750" indent="-285750">
              <a:buFontTx/>
              <a:buChar char="-"/>
            </a:pPr>
            <a:r>
              <a:rPr lang="fr-FR" dirty="0"/>
              <a:t>Dans le même temps, augmentation du montant moyen des aides accordées sous forme de subventions</a:t>
            </a:r>
          </a:p>
          <a:p>
            <a:pPr lvl="0"/>
            <a:r>
              <a:rPr lang="fr-FR" dirty="0"/>
              <a:t>De 584 € en 2019 à 963€ en 2023 pour les accès</a:t>
            </a:r>
          </a:p>
          <a:p>
            <a:pPr lvl="0"/>
            <a:r>
              <a:rPr lang="fr-FR" dirty="0"/>
              <a:t>De 2035€ en 2019 à 2607€ en 2023 pour le maintien</a:t>
            </a:r>
          </a:p>
          <a:p>
            <a:endParaRPr lang="fr-FR" dirty="0"/>
          </a:p>
          <a:p>
            <a:r>
              <a:rPr lang="fr-FR" b="1" dirty="0"/>
              <a:t>Des raisons multiples: </a:t>
            </a:r>
          </a:p>
          <a:p>
            <a:pPr marL="285750" indent="-285750">
              <a:buFontTx/>
              <a:buChar char="-"/>
            </a:pPr>
            <a:r>
              <a:rPr lang="fr-FR" dirty="0"/>
              <a:t>Le non-recours des ménages</a:t>
            </a:r>
          </a:p>
          <a:p>
            <a:pPr marL="285750" indent="-285750">
              <a:buFontTx/>
              <a:buChar char="-"/>
            </a:pPr>
            <a:r>
              <a:rPr lang="fr-FR" dirty="0"/>
              <a:t>Les difficultés rencontrées par les prescripteurs (RH notamment)</a:t>
            </a:r>
          </a:p>
          <a:p>
            <a:pPr marL="285750" indent="-285750">
              <a:buFontTx/>
              <a:buChar char="-"/>
            </a:pPr>
            <a:r>
              <a:rPr lang="fr-FR" dirty="0"/>
              <a:t>Le cadre contraignant du règlement FSL</a:t>
            </a:r>
          </a:p>
          <a:p>
            <a:pPr marL="285750" indent="-285750">
              <a:buFontTx/>
              <a:buChar char="-"/>
            </a:pPr>
            <a:endParaRPr lang="fr-FR" b="1" dirty="0"/>
          </a:p>
          <a:p>
            <a:r>
              <a:rPr lang="fr-FR" b="1" dirty="0"/>
              <a:t>Une diminution des demandes dans le cadre du FSL observées sur d’autres départements</a:t>
            </a:r>
          </a:p>
          <a:p>
            <a:endParaRPr lang="fr-FR" sz="2000" b="1" dirty="0"/>
          </a:p>
          <a:p>
            <a:endParaRPr lang="fr-FR" dirty="0"/>
          </a:p>
        </p:txBody>
      </p:sp>
    </p:spTree>
    <p:extLst>
      <p:ext uri="{BB962C8B-B14F-4D97-AF65-F5344CB8AC3E}">
        <p14:creationId xmlns:p14="http://schemas.microsoft.com/office/powerpoint/2010/main" val="271454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243355" y="365125"/>
            <a:ext cx="11110445" cy="522771"/>
          </a:xfrm>
        </p:spPr>
        <p:txBody>
          <a:bodyPr>
            <a:normAutofit/>
          </a:bodyPr>
          <a:lstStyle/>
          <a:p>
            <a:r>
              <a:rPr lang="fr-FR" sz="2400" b="1" dirty="0">
                <a:solidFill>
                  <a:schemeClr val="accent1"/>
                </a:solidFill>
              </a:rPr>
              <a:t>Rappels</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869458"/>
            <a:ext cx="12192000" cy="988541"/>
          </a:xfrm>
        </p:spPr>
      </p:pic>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7B81E9CD-B8CF-4DF0-8581-EFC673BFFC7A}"/>
              </a:ext>
            </a:extLst>
          </p:cNvPr>
          <p:cNvSpPr txBox="1"/>
          <p:nvPr/>
        </p:nvSpPr>
        <p:spPr>
          <a:xfrm>
            <a:off x="450166" y="1083212"/>
            <a:ext cx="11516546" cy="4093428"/>
          </a:xfrm>
          <a:prstGeom prst="rect">
            <a:avLst/>
          </a:prstGeom>
          <a:noFill/>
        </p:spPr>
        <p:txBody>
          <a:bodyPr wrap="square" rtlCol="0">
            <a:spAutoFit/>
          </a:bodyPr>
          <a:lstStyle/>
          <a:p>
            <a:endParaRPr lang="fr-FR" sz="2000" b="1" dirty="0"/>
          </a:p>
          <a:p>
            <a:pPr marL="285750" indent="-285750">
              <a:buFontTx/>
              <a:buChar char="-"/>
            </a:pPr>
            <a:r>
              <a:rPr lang="fr-FR" sz="2000" b="1" dirty="0"/>
              <a:t>Dernière révision du règlement intérieur (RI) FSL : mai 2018</a:t>
            </a:r>
          </a:p>
          <a:p>
            <a:endParaRPr lang="fr-FR" sz="2000" dirty="0"/>
          </a:p>
          <a:p>
            <a:pPr marL="285750" indent="-285750">
              <a:buFontTx/>
              <a:buChar char="-"/>
            </a:pPr>
            <a:r>
              <a:rPr lang="fr-FR" sz="2000" b="1" dirty="0"/>
              <a:t>Réflexion menée sur la période 2022/2023 autour de l’évolution du RI en concertation </a:t>
            </a:r>
            <a:r>
              <a:rPr lang="fr-FR" sz="2000" dirty="0"/>
              <a:t>avec les acteurs du territoire (questionnaires, groupe de travail…)</a:t>
            </a:r>
          </a:p>
          <a:p>
            <a:pPr marL="285750" indent="-285750">
              <a:buFontTx/>
              <a:buChar char="-"/>
            </a:pPr>
            <a:endParaRPr lang="fr-FR" sz="2000" dirty="0"/>
          </a:p>
          <a:p>
            <a:pPr marL="285750" indent="-285750">
              <a:buFontTx/>
              <a:buChar char="-"/>
            </a:pPr>
            <a:r>
              <a:rPr lang="fr-FR" sz="2000" dirty="0"/>
              <a:t>Nouveautés proposées liées à l’internalisation des paiements du FSL</a:t>
            </a:r>
          </a:p>
          <a:p>
            <a:endParaRPr lang="fr-FR" sz="2000" dirty="0"/>
          </a:p>
          <a:p>
            <a:pPr marL="285750" indent="-285750">
              <a:buFontTx/>
              <a:buChar char="-"/>
            </a:pPr>
            <a:r>
              <a:rPr lang="fr-FR" sz="2000" dirty="0"/>
              <a:t>Présentation des changements proposés aux RC/RCA en date du 27 juin 2024</a:t>
            </a:r>
          </a:p>
          <a:p>
            <a:endParaRPr lang="fr-FR" sz="2000" dirty="0"/>
          </a:p>
          <a:p>
            <a:pPr marL="285750" indent="-285750">
              <a:buFontTx/>
              <a:buChar char="-"/>
            </a:pPr>
            <a:r>
              <a:rPr lang="fr-FR" sz="2000" b="1" dirty="0"/>
              <a:t>Au vu de l’internalisation de la gestion financière et comptable du FSL: souhait d’aller plus loin </a:t>
            </a:r>
            <a:r>
              <a:rPr lang="fr-FR" sz="2000" dirty="0"/>
              <a:t>dans les changements apportés</a:t>
            </a:r>
          </a:p>
          <a:p>
            <a:endParaRPr lang="fr-FR" sz="2000" dirty="0"/>
          </a:p>
        </p:txBody>
      </p:sp>
    </p:spTree>
    <p:extLst>
      <p:ext uri="{BB962C8B-B14F-4D97-AF65-F5344CB8AC3E}">
        <p14:creationId xmlns:p14="http://schemas.microsoft.com/office/powerpoint/2010/main" val="4237510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A33E5C-E75E-4486-2B65-6CE52BBF26A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C9B2864-21B2-39CE-0BD6-DC29779FF130}"/>
              </a:ext>
            </a:extLst>
          </p:cNvPr>
          <p:cNvSpPr>
            <a:spLocks noGrp="1"/>
          </p:cNvSpPr>
          <p:nvPr>
            <p:ph type="title"/>
          </p:nvPr>
        </p:nvSpPr>
        <p:spPr>
          <a:xfrm>
            <a:off x="127608" y="40155"/>
            <a:ext cx="11110445" cy="522771"/>
          </a:xfrm>
        </p:spPr>
        <p:txBody>
          <a:bodyPr>
            <a:normAutofit/>
          </a:bodyPr>
          <a:lstStyle/>
          <a:p>
            <a:r>
              <a:rPr lang="fr-FR" sz="2400" b="1" dirty="0">
                <a:solidFill>
                  <a:schemeClr val="accent1"/>
                </a:solidFill>
              </a:rPr>
              <a:t>Calendrier et perspectives</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81BA8797-2610-7AD0-B83A-8A79E45217B1}"/>
              </a:ext>
            </a:extLst>
          </p:cNvPr>
          <p:cNvPicPr>
            <a:picLocks noGrp="1" noChangeAspect="1"/>
          </p:cNvPicPr>
          <p:nvPr>
            <p:ph idx="1"/>
          </p:nvPr>
        </p:nvPicPr>
        <p:blipFill rotWithShape="1">
          <a:blip r:embed="rId2"/>
          <a:srcRect t="89189"/>
          <a:stretch/>
        </p:blipFill>
        <p:spPr>
          <a:xfrm>
            <a:off x="0" y="5869458"/>
            <a:ext cx="12192000" cy="988541"/>
          </a:xfrm>
        </p:spPr>
      </p:pic>
      <p:sp>
        <p:nvSpPr>
          <p:cNvPr id="8" name="ZoneTexte 7">
            <a:extLst>
              <a:ext uri="{FF2B5EF4-FFF2-40B4-BE49-F238E27FC236}">
                <a16:creationId xmlns:a16="http://schemas.microsoft.com/office/drawing/2014/main" id="{CB9ED247-5F06-D136-2567-48D1F948C2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graphicFrame>
        <p:nvGraphicFramePr>
          <p:cNvPr id="4" name="Diagramme 3">
            <a:extLst>
              <a:ext uri="{FF2B5EF4-FFF2-40B4-BE49-F238E27FC236}">
                <a16:creationId xmlns:a16="http://schemas.microsoft.com/office/drawing/2014/main" id="{4FDB7091-247D-1833-7EB0-39A145680F00}"/>
              </a:ext>
            </a:extLst>
          </p:cNvPr>
          <p:cNvGraphicFramePr/>
          <p:nvPr>
            <p:extLst>
              <p:ext uri="{D42A27DB-BD31-4B8C-83A1-F6EECF244321}">
                <p14:modId xmlns:p14="http://schemas.microsoft.com/office/powerpoint/2010/main" val="2437682585"/>
              </p:ext>
            </p:extLst>
          </p:nvPr>
        </p:nvGraphicFramePr>
        <p:xfrm>
          <a:off x="609599" y="1587751"/>
          <a:ext cx="10972801" cy="27934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ZoneTexte 6">
            <a:extLst>
              <a:ext uri="{FF2B5EF4-FFF2-40B4-BE49-F238E27FC236}">
                <a16:creationId xmlns:a16="http://schemas.microsoft.com/office/drawing/2014/main" id="{E5F10ACE-4035-A3AC-9FA9-D9A5F3445D23}"/>
              </a:ext>
            </a:extLst>
          </p:cNvPr>
          <p:cNvSpPr txBox="1"/>
          <p:nvPr/>
        </p:nvSpPr>
        <p:spPr>
          <a:xfrm>
            <a:off x="-46297" y="5553348"/>
            <a:ext cx="12191999" cy="307777"/>
          </a:xfrm>
          <a:prstGeom prst="rect">
            <a:avLst/>
          </a:prstGeom>
          <a:noFill/>
        </p:spPr>
        <p:txBody>
          <a:bodyPr wrap="square" rtlCol="0">
            <a:spAutoFit/>
          </a:bodyPr>
          <a:lstStyle/>
          <a:p>
            <a:r>
              <a:rPr lang="fr-FR" sz="1400" b="1" dirty="0">
                <a:solidFill>
                  <a:schemeClr val="accent1"/>
                </a:solidFill>
              </a:rPr>
              <a:t>*Lien de la page dédiée au FSL du CRP </a:t>
            </a:r>
            <a:r>
              <a:rPr lang="fr-FR" sz="1400" dirty="0">
                <a:solidFill>
                  <a:schemeClr val="accent1"/>
                </a:solidFill>
              </a:rPr>
              <a:t>: https://ressources.seinesaintdenis.fr/Vous-etes-un-e-acteur-rice-de-l-accompagnement-et-vous-souhaitez-avoir-des-1951</a:t>
            </a:r>
          </a:p>
        </p:txBody>
      </p:sp>
    </p:spTree>
    <p:extLst>
      <p:ext uri="{BB962C8B-B14F-4D97-AF65-F5344CB8AC3E}">
        <p14:creationId xmlns:p14="http://schemas.microsoft.com/office/powerpoint/2010/main" val="123234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243355" y="103739"/>
            <a:ext cx="11110445" cy="522771"/>
          </a:xfrm>
        </p:spPr>
        <p:txBody>
          <a:bodyPr>
            <a:normAutofit/>
          </a:bodyPr>
          <a:lstStyle/>
          <a:p>
            <a:r>
              <a:rPr lang="fr-FR" sz="2400" b="1" dirty="0">
                <a:solidFill>
                  <a:schemeClr val="accent1"/>
                </a:solidFill>
              </a:rPr>
              <a:t>Modifications apportées au règlement FSL : barème de ressources</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869458"/>
            <a:ext cx="12192000" cy="988541"/>
          </a:xfrm>
        </p:spPr>
      </p:pic>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7B81E9CD-B8CF-4DF0-8581-EFC673BFFC7A}"/>
              </a:ext>
            </a:extLst>
          </p:cNvPr>
          <p:cNvSpPr txBox="1"/>
          <p:nvPr/>
        </p:nvSpPr>
        <p:spPr>
          <a:xfrm>
            <a:off x="243642" y="788978"/>
            <a:ext cx="11723357" cy="4001095"/>
          </a:xfrm>
          <a:prstGeom prst="rect">
            <a:avLst/>
          </a:prstGeom>
          <a:noFill/>
        </p:spPr>
        <p:txBody>
          <a:bodyPr wrap="square" rtlCol="0">
            <a:spAutoFit/>
          </a:bodyPr>
          <a:lstStyle/>
          <a:p>
            <a:pPr lvl="0"/>
            <a:r>
              <a:rPr lang="fr-FR" sz="2000" b="1" u="sng" dirty="0"/>
              <a:t>Etendre le périmètre d’intervention du fonds de solidarité logement, afin de lutter plus efficacement contre la pauvreté et sécuriser le maintien dans le logement</a:t>
            </a:r>
            <a:endParaRPr lang="fr-FR" sz="2000" u="sng" dirty="0"/>
          </a:p>
          <a:p>
            <a:pPr lvl="0"/>
            <a:endParaRPr lang="fr-FR" sz="2000" b="1" u="sng" dirty="0"/>
          </a:p>
          <a:p>
            <a:pPr lvl="0"/>
            <a:r>
              <a:rPr lang="fr-FR" sz="2000" b="1" dirty="0"/>
              <a:t>Une révision des barèmes du FSL pour les personnes isolées</a:t>
            </a:r>
            <a:endParaRPr lang="fr-FR" sz="2000" dirty="0"/>
          </a:p>
          <a:p>
            <a:r>
              <a:rPr lang="fr-FR" sz="2000" dirty="0"/>
              <a:t> </a:t>
            </a:r>
          </a:p>
          <a:p>
            <a:pPr marL="342900" indent="-342900">
              <a:buFontTx/>
              <a:buChar char="-"/>
            </a:pPr>
            <a:r>
              <a:rPr lang="fr-FR" sz="2000" dirty="0"/>
              <a:t>Réévaluation à la hausse</a:t>
            </a:r>
            <a:r>
              <a:rPr lang="fr-FR" sz="2000" b="1" dirty="0"/>
              <a:t> du plafond du barème de ressources (applicables pour l’accès et le maintien) fixé aujourd’hui à 1320€ en le passant à 1681€ </a:t>
            </a:r>
          </a:p>
          <a:p>
            <a:pPr marL="342900" indent="-342900">
              <a:buFontTx/>
              <a:buChar char="-"/>
            </a:pPr>
            <a:r>
              <a:rPr lang="fr-FR" sz="2000" dirty="0"/>
              <a:t>Objectif: prendre en compte la situation des </a:t>
            </a:r>
            <a:r>
              <a:rPr lang="fr-FR" sz="2000" b="1" dirty="0"/>
              <a:t>ménages isolés bénéficiaires de la prime d’activité </a:t>
            </a:r>
          </a:p>
          <a:p>
            <a:pPr marL="342900" indent="-342900">
              <a:buFontTx/>
              <a:buChar char="-"/>
            </a:pPr>
            <a:r>
              <a:rPr lang="fr-FR" sz="2000" b="1" dirty="0">
                <a:solidFill>
                  <a:schemeClr val="accent1"/>
                </a:solidFill>
              </a:rPr>
              <a:t>A noter: ce nouveau barème ne s’applique pas aux aides pour les impayés d’énergie (FSE et </a:t>
            </a:r>
            <a:r>
              <a:rPr lang="fr-FR" sz="2000" b="1" dirty="0" err="1">
                <a:solidFill>
                  <a:schemeClr val="accent1"/>
                </a:solidFill>
              </a:rPr>
              <a:t>FSEau</a:t>
            </a:r>
            <a:r>
              <a:rPr lang="fr-FR" sz="2000" b="1" dirty="0">
                <a:solidFill>
                  <a:schemeClr val="accent1"/>
                </a:solidFill>
              </a:rPr>
              <a:t>)</a:t>
            </a:r>
          </a:p>
          <a:p>
            <a:pPr marL="285750" indent="-285750">
              <a:buFontTx/>
              <a:buChar char="-"/>
            </a:pPr>
            <a:endParaRPr lang="fr-FR" sz="2000" dirty="0"/>
          </a:p>
          <a:p>
            <a:endParaRPr lang="fr-FR" dirty="0"/>
          </a:p>
          <a:p>
            <a:r>
              <a:rPr lang="fr-FR" dirty="0"/>
              <a:t> </a:t>
            </a:r>
            <a:endParaRPr lang="fr-FR" sz="2400" dirty="0"/>
          </a:p>
          <a:p>
            <a:endParaRPr lang="fr-FR" dirty="0"/>
          </a:p>
        </p:txBody>
      </p:sp>
      <p:pic>
        <p:nvPicPr>
          <p:cNvPr id="6" name="Image 5">
            <a:extLst>
              <a:ext uri="{FF2B5EF4-FFF2-40B4-BE49-F238E27FC236}">
                <a16:creationId xmlns:a16="http://schemas.microsoft.com/office/drawing/2014/main" id="{01ED6335-B6EC-42EC-BD12-D2FD90263D57}"/>
              </a:ext>
            </a:extLst>
          </p:cNvPr>
          <p:cNvPicPr>
            <a:picLocks noChangeAspect="1"/>
          </p:cNvPicPr>
          <p:nvPr/>
        </p:nvPicPr>
        <p:blipFill>
          <a:blip r:embed="rId3"/>
          <a:stretch>
            <a:fillRect/>
          </a:stretch>
        </p:blipFill>
        <p:spPr>
          <a:xfrm>
            <a:off x="2700956" y="3731765"/>
            <a:ext cx="6195242" cy="2388034"/>
          </a:xfrm>
          <a:prstGeom prst="rect">
            <a:avLst/>
          </a:prstGeom>
        </p:spPr>
      </p:pic>
    </p:spTree>
    <p:extLst>
      <p:ext uri="{BB962C8B-B14F-4D97-AF65-F5344CB8AC3E}">
        <p14:creationId xmlns:p14="http://schemas.microsoft.com/office/powerpoint/2010/main" val="840820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1" y="1"/>
            <a:ext cx="11353800" cy="667270"/>
          </a:xfrm>
        </p:spPr>
        <p:txBody>
          <a:bodyPr>
            <a:normAutofit/>
          </a:bodyPr>
          <a:lstStyle/>
          <a:p>
            <a:r>
              <a:rPr lang="fr-FR" sz="2400" b="1" dirty="0">
                <a:solidFill>
                  <a:schemeClr val="accent1"/>
                </a:solidFill>
              </a:rPr>
              <a:t>Modifications apportées au règlement FSL : forfaits à l’accès</a:t>
            </a:r>
          </a:p>
        </p:txBody>
      </p:sp>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7B81E9CD-B8CF-4DF0-8581-EFC673BFFC7A}"/>
              </a:ext>
            </a:extLst>
          </p:cNvPr>
          <p:cNvSpPr txBox="1"/>
          <p:nvPr/>
        </p:nvSpPr>
        <p:spPr>
          <a:xfrm>
            <a:off x="0" y="583663"/>
            <a:ext cx="12192000" cy="6555641"/>
          </a:xfrm>
          <a:prstGeom prst="rect">
            <a:avLst/>
          </a:prstGeom>
          <a:noFill/>
        </p:spPr>
        <p:txBody>
          <a:bodyPr wrap="square" rtlCol="0">
            <a:spAutoFit/>
          </a:bodyPr>
          <a:lstStyle/>
          <a:p>
            <a:pPr marL="0" lvl="1"/>
            <a:r>
              <a:rPr lang="fr-FR" sz="2000" b="1" u="sng" dirty="0"/>
              <a:t>Les aides à l’accès sont versées uniquement sous forme de subvention (=&gt; conséquence de l’internalisation des paiements du FSL)</a:t>
            </a:r>
          </a:p>
          <a:p>
            <a:pPr marL="800100" lvl="1" indent="-342900">
              <a:buFont typeface="Arial" panose="020B0604020202020204" pitchFamily="34" charset="0"/>
              <a:buChar char="•"/>
            </a:pPr>
            <a:r>
              <a:rPr lang="fr-FR" sz="2000" dirty="0"/>
              <a:t>Coup de pouce au ménage sans besoin de remboursement</a:t>
            </a:r>
          </a:p>
          <a:p>
            <a:pPr marL="800100" lvl="1" indent="-342900">
              <a:buFont typeface="Arial" panose="020B0604020202020204" pitchFamily="34" charset="0"/>
              <a:buChar char="•"/>
            </a:pPr>
            <a:r>
              <a:rPr lang="fr-FR" sz="2000" dirty="0"/>
              <a:t>Permet de gagner en réactivité (pas de contrat de prêt à signer pour débloquer paiement de l’aide)</a:t>
            </a:r>
          </a:p>
          <a:p>
            <a:endParaRPr lang="fr-FR" sz="2000" b="1" u="sng" dirty="0"/>
          </a:p>
          <a:p>
            <a:r>
              <a:rPr lang="fr-FR" sz="2000" b="1" u="sng" dirty="0"/>
              <a:t>Simplifier les aides à l’accès au logement à travers la mise en place de forfaits</a:t>
            </a:r>
            <a:endParaRPr lang="fr-FR" sz="2000" dirty="0"/>
          </a:p>
          <a:p>
            <a:pPr marL="285750" indent="-285750">
              <a:buFontTx/>
              <a:buChar char="-"/>
            </a:pPr>
            <a:r>
              <a:rPr lang="fr-FR" sz="2000" b="1" dirty="0"/>
              <a:t>Mise en place une aide globale forfaitaire </a:t>
            </a:r>
          </a:p>
          <a:p>
            <a:pPr marL="800100" lvl="1" indent="-342900">
              <a:buFont typeface="Arial" panose="020B0604020202020204" pitchFamily="34" charset="0"/>
              <a:buChar char="•"/>
            </a:pPr>
            <a:r>
              <a:rPr lang="fr-FR" sz="2000" dirty="0"/>
              <a:t>Forfait 1</a:t>
            </a:r>
            <a:r>
              <a:rPr lang="fr-FR" sz="2000" baseline="30000" dirty="0"/>
              <a:t>er</a:t>
            </a:r>
            <a:r>
              <a:rPr lang="fr-FR" sz="2000" dirty="0"/>
              <a:t> accès à un logement : remplace les aides actuelles: mobilier, assurance habitation, frais d’agence et déménagement, part résiduelle de l’APL </a:t>
            </a:r>
          </a:p>
          <a:p>
            <a:pPr marL="800100" lvl="1" indent="-342900">
              <a:buFont typeface="Arial" panose="020B0604020202020204" pitchFamily="34" charset="0"/>
              <a:buChar char="•"/>
            </a:pPr>
            <a:r>
              <a:rPr lang="fr-FR" sz="2000" dirty="0">
                <a:solidFill>
                  <a:schemeClr val="accent1"/>
                </a:solidFill>
              </a:rPr>
              <a:t>Dépôt de garantie et garantie de loyer maintenus par ailleurs. </a:t>
            </a:r>
          </a:p>
          <a:p>
            <a:pPr lvl="1"/>
            <a:endParaRPr lang="fr-FR" sz="2000" dirty="0"/>
          </a:p>
          <a:p>
            <a:pPr marL="285750" lvl="0" indent="-285750">
              <a:buFontTx/>
              <a:buChar char="-"/>
            </a:pPr>
            <a:r>
              <a:rPr lang="fr-FR" sz="2000" b="1" dirty="0"/>
              <a:t>Objectif: gagner en réactivité et encourager la mobilisation des aides du FSL accès à travers :</a:t>
            </a:r>
          </a:p>
          <a:p>
            <a:pPr marL="742950" lvl="1" indent="-285750">
              <a:buFont typeface="Arial" panose="020B0604020202020204" pitchFamily="34" charset="0"/>
              <a:buChar char="•"/>
            </a:pPr>
            <a:r>
              <a:rPr lang="fr-FR" sz="2000" dirty="0"/>
              <a:t>Remobiliser le FSL grâce à la simplification et + de visibilité (pour prescripteurs et ménages)</a:t>
            </a:r>
          </a:p>
          <a:p>
            <a:pPr marL="742950" lvl="1" indent="-285750">
              <a:buFont typeface="Arial" panose="020B0604020202020204" pitchFamily="34" charset="0"/>
              <a:buChar char="•"/>
            </a:pPr>
            <a:r>
              <a:rPr lang="fr-FR" sz="2000" dirty="0"/>
              <a:t>Réduire les délais de constitution et d’instruction grâce à forfaits et suppression des prêts.  </a:t>
            </a:r>
          </a:p>
          <a:p>
            <a:pPr lvl="1"/>
            <a:endParaRPr lang="fr-FR" sz="2000" dirty="0"/>
          </a:p>
          <a:p>
            <a:pPr marL="342900" lvl="0" indent="-342900">
              <a:buFontTx/>
              <a:buChar char="-"/>
            </a:pPr>
            <a:r>
              <a:rPr lang="fr-FR" sz="2000" b="1" dirty="0"/>
              <a:t>Les montants des forfaits:  </a:t>
            </a:r>
          </a:p>
          <a:p>
            <a:pPr marL="742950" lvl="1" indent="-285750">
              <a:buFont typeface="Arial" panose="020B0604020202020204" pitchFamily="34" charset="0"/>
              <a:buChar char="•"/>
            </a:pPr>
            <a:r>
              <a:rPr lang="fr-FR" sz="2000" dirty="0"/>
              <a:t>Dépendent de la composition familiale</a:t>
            </a:r>
          </a:p>
          <a:p>
            <a:pPr marL="742950" lvl="1" indent="-285750">
              <a:buFont typeface="Arial" panose="020B0604020202020204" pitchFamily="34" charset="0"/>
              <a:buChar char="•"/>
            </a:pPr>
            <a:r>
              <a:rPr lang="fr-FR" sz="2000" dirty="0"/>
              <a:t>Dégressifs à mesure que le montant du reste à vivre par personne augmente </a:t>
            </a:r>
          </a:p>
          <a:p>
            <a:pPr marL="742950" lvl="1" indent="-285750">
              <a:buFont typeface="Arial" panose="020B0604020202020204" pitchFamily="34" charset="0"/>
              <a:buChar char="•"/>
            </a:pPr>
            <a:r>
              <a:rPr lang="fr-FR" sz="2000" dirty="0"/>
              <a:t>Différenciés si le ménage sort d’une situation d’hébergement ou d’un logement indigne ou infesté par les nuisibles (premier accès) ou déménage vers un nouveau logement (mutation)</a:t>
            </a:r>
          </a:p>
          <a:p>
            <a:pPr lvl="1"/>
            <a:endParaRPr lang="fr-FR" sz="2000" b="1" u="sng" dirty="0"/>
          </a:p>
        </p:txBody>
      </p:sp>
    </p:spTree>
    <p:extLst>
      <p:ext uri="{BB962C8B-B14F-4D97-AF65-F5344CB8AC3E}">
        <p14:creationId xmlns:p14="http://schemas.microsoft.com/office/powerpoint/2010/main" val="3031988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1" y="92897"/>
            <a:ext cx="11353800" cy="667270"/>
          </a:xfrm>
        </p:spPr>
        <p:txBody>
          <a:bodyPr>
            <a:normAutofit/>
          </a:bodyPr>
          <a:lstStyle/>
          <a:p>
            <a:r>
              <a:rPr lang="fr-FR" sz="2400" b="1" dirty="0">
                <a:solidFill>
                  <a:schemeClr val="accent1"/>
                </a:solidFill>
              </a:rPr>
              <a:t>Modifications apportées au règlement FSL : les forfaits à l’accès</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869458"/>
            <a:ext cx="12192000" cy="988541"/>
          </a:xfrm>
        </p:spPr>
      </p:pic>
      <p:sp>
        <p:nvSpPr>
          <p:cNvPr id="8" name="ZoneTexte 7">
            <a:extLst>
              <a:ext uri="{FF2B5EF4-FFF2-40B4-BE49-F238E27FC236}">
                <a16:creationId xmlns:a16="http://schemas.microsoft.com/office/drawing/2014/main" id="{CED5FEA7-8416-42D1-BCE5-6A1C0E627553}"/>
              </a:ext>
            </a:extLst>
          </p:cNvPr>
          <p:cNvSpPr txBox="1"/>
          <p:nvPr/>
        </p:nvSpPr>
        <p:spPr>
          <a:xfrm>
            <a:off x="1754902" y="4719890"/>
            <a:ext cx="3920734" cy="307777"/>
          </a:xfrm>
          <a:prstGeom prst="rect">
            <a:avLst/>
          </a:prstGeom>
          <a:noFill/>
        </p:spPr>
        <p:txBody>
          <a:bodyPr wrap="square" rtlCol="0">
            <a:spAutoFit/>
          </a:bodyPr>
          <a:lstStyle/>
          <a:p>
            <a:pPr algn="ctr"/>
            <a:r>
              <a:rPr lang="fr-FR" sz="1400" b="1" dirty="0"/>
              <a:t>Sous forme de subvention exclusivement</a:t>
            </a:r>
          </a:p>
        </p:txBody>
      </p:sp>
      <p:sp>
        <p:nvSpPr>
          <p:cNvPr id="3" name="ZoneTexte 2">
            <a:extLst>
              <a:ext uri="{FF2B5EF4-FFF2-40B4-BE49-F238E27FC236}">
                <a16:creationId xmlns:a16="http://schemas.microsoft.com/office/drawing/2014/main" id="{288744A6-9893-4C9D-99E4-A5D4F8222D16}"/>
              </a:ext>
            </a:extLst>
          </p:cNvPr>
          <p:cNvSpPr txBox="1"/>
          <p:nvPr/>
        </p:nvSpPr>
        <p:spPr>
          <a:xfrm>
            <a:off x="7953829" y="592356"/>
            <a:ext cx="3608011"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a:t>Aides apportées séparément:</a:t>
            </a:r>
          </a:p>
          <a:p>
            <a:endParaRPr lang="fr-FR" b="1" dirty="0"/>
          </a:p>
          <a:p>
            <a:pPr marL="285750" indent="-285750">
              <a:buFontTx/>
              <a:buChar char="-"/>
            </a:pPr>
            <a:r>
              <a:rPr lang="fr-FR" b="1" dirty="0"/>
              <a:t>Dépôt de garantie: </a:t>
            </a:r>
            <a:r>
              <a:rPr lang="fr-FR" dirty="0"/>
              <a:t>uniquement pour 1</a:t>
            </a:r>
            <a:r>
              <a:rPr lang="fr-FR" baseline="30000" dirty="0"/>
              <a:t>er</a:t>
            </a:r>
            <a:r>
              <a:rPr lang="fr-FR" dirty="0"/>
              <a:t> accès à un logement (ou si pas récupéré dans privé)</a:t>
            </a:r>
          </a:p>
          <a:p>
            <a:pPr marL="285750" indent="-285750">
              <a:buFontTx/>
              <a:buChar char="-"/>
            </a:pPr>
            <a:r>
              <a:rPr lang="fr-FR" b="1" dirty="0"/>
              <a:t>Garantie de loyer: </a:t>
            </a:r>
            <a:r>
              <a:rPr lang="fr-FR" dirty="0"/>
              <a:t>accordée uniquement avant signature du bail</a:t>
            </a:r>
            <a:endParaRPr lang="fr-FR" b="1" dirty="0"/>
          </a:p>
        </p:txBody>
      </p:sp>
      <p:pic>
        <p:nvPicPr>
          <p:cNvPr id="4" name="Image 3">
            <a:extLst>
              <a:ext uri="{FF2B5EF4-FFF2-40B4-BE49-F238E27FC236}">
                <a16:creationId xmlns:a16="http://schemas.microsoft.com/office/drawing/2014/main" id="{2E54BF80-409D-D5D9-D53D-FEE94982917C}"/>
              </a:ext>
            </a:extLst>
          </p:cNvPr>
          <p:cNvPicPr>
            <a:picLocks noChangeAspect="1"/>
          </p:cNvPicPr>
          <p:nvPr/>
        </p:nvPicPr>
        <p:blipFill>
          <a:blip r:embed="rId3"/>
          <a:stretch>
            <a:fillRect/>
          </a:stretch>
        </p:blipFill>
        <p:spPr>
          <a:xfrm>
            <a:off x="-217713" y="1197973"/>
            <a:ext cx="8446988" cy="4462053"/>
          </a:xfrm>
          <a:prstGeom prst="rect">
            <a:avLst/>
          </a:prstGeom>
        </p:spPr>
      </p:pic>
      <p:sp>
        <p:nvSpPr>
          <p:cNvPr id="7" name="ZoneTexte 6">
            <a:extLst>
              <a:ext uri="{FF2B5EF4-FFF2-40B4-BE49-F238E27FC236}">
                <a16:creationId xmlns:a16="http://schemas.microsoft.com/office/drawing/2014/main" id="{479A10E2-6BED-4D9E-9763-AF1E57DB0084}"/>
              </a:ext>
            </a:extLst>
          </p:cNvPr>
          <p:cNvSpPr txBox="1"/>
          <p:nvPr/>
        </p:nvSpPr>
        <p:spPr>
          <a:xfrm>
            <a:off x="7953829" y="3126191"/>
            <a:ext cx="3608011" cy="25853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fr-FR" b="1" dirty="0"/>
              <a:t>Dans cas particulier=&gt; possibilité pour ménage sortant d’un logement de bénéficier du forfait 1</a:t>
            </a:r>
            <a:r>
              <a:rPr lang="fr-FR" b="1" baseline="30000" dirty="0"/>
              <a:t>er</a:t>
            </a:r>
            <a:r>
              <a:rPr lang="fr-FR" b="1" dirty="0"/>
              <a:t> accès: </a:t>
            </a:r>
          </a:p>
          <a:p>
            <a:r>
              <a:rPr lang="fr-FR" b="1" dirty="0"/>
              <a:t> - </a:t>
            </a:r>
            <a:r>
              <a:rPr lang="fr-FR" dirty="0"/>
              <a:t>Sortie logement indigne ou infesté par nuisibles </a:t>
            </a:r>
            <a:r>
              <a:rPr lang="fr-FR" dirty="0">
                <a:sym typeface="Wingdings" panose="05000000000000000000" pitchFamily="2" charset="2"/>
              </a:rPr>
              <a:t> si possible joindre des justificatifs (sinon à préciser dans évaluation sociale)</a:t>
            </a:r>
            <a:endParaRPr lang="fr-FR" dirty="0"/>
          </a:p>
          <a:p>
            <a:pPr marL="285750" indent="-285750">
              <a:buFontTx/>
              <a:buChar char="-"/>
            </a:pPr>
            <a:r>
              <a:rPr lang="fr-FR" dirty="0"/>
              <a:t>Personnes victimes de violence qui quittent un logement</a:t>
            </a:r>
          </a:p>
        </p:txBody>
      </p:sp>
    </p:spTree>
    <p:extLst>
      <p:ext uri="{BB962C8B-B14F-4D97-AF65-F5344CB8AC3E}">
        <p14:creationId xmlns:p14="http://schemas.microsoft.com/office/powerpoint/2010/main" val="2028273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DA566-24FC-1033-8258-AFD51D5158D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AE6AECC-8E91-04EB-4366-CA2563E5F446}"/>
              </a:ext>
            </a:extLst>
          </p:cNvPr>
          <p:cNvSpPr>
            <a:spLocks noGrp="1"/>
          </p:cNvSpPr>
          <p:nvPr>
            <p:ph type="title"/>
          </p:nvPr>
        </p:nvSpPr>
        <p:spPr>
          <a:xfrm>
            <a:off x="1" y="1"/>
            <a:ext cx="11353800" cy="667270"/>
          </a:xfrm>
        </p:spPr>
        <p:txBody>
          <a:bodyPr>
            <a:normAutofit/>
          </a:bodyPr>
          <a:lstStyle/>
          <a:p>
            <a:r>
              <a:rPr lang="fr-FR" sz="2400" b="1" dirty="0">
                <a:solidFill>
                  <a:schemeClr val="accent1"/>
                </a:solidFill>
              </a:rPr>
              <a:t>Modifications apportées au règlement FSL : forfaits à l’accès</a:t>
            </a:r>
          </a:p>
        </p:txBody>
      </p:sp>
      <p:sp>
        <p:nvSpPr>
          <p:cNvPr id="8" name="ZoneTexte 7">
            <a:extLst>
              <a:ext uri="{FF2B5EF4-FFF2-40B4-BE49-F238E27FC236}">
                <a16:creationId xmlns:a16="http://schemas.microsoft.com/office/drawing/2014/main" id="{180EB480-74CA-603D-1AF1-C933AE8F8522}"/>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FE4A014A-03BF-8738-F64B-AE326489CBAC}"/>
              </a:ext>
            </a:extLst>
          </p:cNvPr>
          <p:cNvSpPr txBox="1"/>
          <p:nvPr/>
        </p:nvSpPr>
        <p:spPr>
          <a:xfrm>
            <a:off x="0" y="583663"/>
            <a:ext cx="12192000" cy="6035627"/>
          </a:xfrm>
          <a:prstGeom prst="rect">
            <a:avLst/>
          </a:prstGeom>
          <a:noFill/>
        </p:spPr>
        <p:txBody>
          <a:bodyPr wrap="square" rtlCol="0">
            <a:spAutoFit/>
          </a:bodyPr>
          <a:lstStyle/>
          <a:p>
            <a:pPr marL="0" lvl="1"/>
            <a:r>
              <a:rPr lang="fr-FR" b="1" u="sng" dirty="0"/>
              <a:t>Diminution du nombre de mois garantis au titre de la garantie de loyer</a:t>
            </a:r>
          </a:p>
          <a:p>
            <a:pPr marL="0" lvl="1"/>
            <a:endParaRPr lang="fr-FR" dirty="0">
              <a:solidFill>
                <a:srgbClr val="000000"/>
              </a:solidFill>
              <a:effectLst/>
              <a:latin typeface="Arial" panose="020B0604020202020204" pitchFamily="34" charset="0"/>
              <a:ea typeface="Arial" panose="020B0604020202020204" pitchFamily="34" charset="0"/>
            </a:endParaRPr>
          </a:p>
          <a:p>
            <a:pPr marL="342900" lvl="1" indent="-342900">
              <a:buFontTx/>
              <a:buChar char="-"/>
            </a:pPr>
            <a:r>
              <a:rPr lang="fr-FR" dirty="0">
                <a:solidFill>
                  <a:srgbClr val="000000"/>
                </a:solidFill>
                <a:effectLst/>
                <a:latin typeface="Arial" panose="020B0604020202020204" pitchFamily="34" charset="0"/>
                <a:ea typeface="Arial" panose="020B0604020202020204" pitchFamily="34" charset="0"/>
              </a:rPr>
              <a:t>Rappel de l’objectif de la garantie de loyer: garantir au bailleur, au moment de l’entrée dans le logement et dans la limite du nombre de mois garantis, le paiement du loyer et des charges, en cas d’incident de paiement</a:t>
            </a:r>
          </a:p>
          <a:p>
            <a:pPr marL="0" lvl="1"/>
            <a:endParaRPr lang="fr-FR" dirty="0">
              <a:solidFill>
                <a:srgbClr val="000000"/>
              </a:solidFill>
              <a:latin typeface="Arial" panose="020B0604020202020204" pitchFamily="34" charset="0"/>
              <a:ea typeface="Arial" panose="020B0604020202020204" pitchFamily="34" charset="0"/>
            </a:endParaRPr>
          </a:p>
          <a:p>
            <a:pPr marL="342900" lvl="1" indent="-342900">
              <a:buFontTx/>
              <a:buChar char="-"/>
            </a:pPr>
            <a:r>
              <a:rPr lang="fr-FR" dirty="0">
                <a:solidFill>
                  <a:srgbClr val="000000"/>
                </a:solidFill>
                <a:effectLst/>
                <a:latin typeface="Arial" panose="020B0604020202020204" pitchFamily="34" charset="0"/>
                <a:ea typeface="Arial" panose="020B0604020202020204" pitchFamily="34" charset="0"/>
              </a:rPr>
              <a:t>Rappel: la garantie de loyer peut être accordée </a:t>
            </a:r>
            <a:r>
              <a:rPr lang="fr-FR" b="1" dirty="0">
                <a:solidFill>
                  <a:srgbClr val="000000"/>
                </a:solidFill>
                <a:effectLst/>
                <a:latin typeface="Arial" panose="020B0604020202020204" pitchFamily="34" charset="0"/>
                <a:ea typeface="Arial" panose="020B0604020202020204" pitchFamily="34" charset="0"/>
              </a:rPr>
              <a:t>dès lors qu’elle est demandée avant la signature du bail</a:t>
            </a:r>
            <a:r>
              <a:rPr lang="fr-FR" dirty="0">
                <a:solidFill>
                  <a:srgbClr val="000000"/>
                </a:solidFill>
                <a:effectLst/>
                <a:latin typeface="Arial" panose="020B0604020202020204" pitchFamily="34" charset="0"/>
                <a:ea typeface="Arial" panose="020B0604020202020204" pitchFamily="34" charset="0"/>
              </a:rPr>
              <a:t> ou, pour le parc social, si le bénéficiaire a fait l’objet d’un accord préalable pour l’accès =&gt; Après la signature du bail, la garantie de loyer ne peut pas être accordée (sauf dérogation)</a:t>
            </a:r>
          </a:p>
          <a:p>
            <a:pPr marL="0" lvl="1"/>
            <a:endParaRPr lang="fr-FR" dirty="0">
              <a:solidFill>
                <a:srgbClr val="000000"/>
              </a:solidFill>
              <a:effectLst/>
              <a:latin typeface="Arial" panose="020B0604020202020204" pitchFamily="34" charset="0"/>
              <a:ea typeface="Arial" panose="020B0604020202020204" pitchFamily="34" charset="0"/>
            </a:endParaRPr>
          </a:p>
          <a:p>
            <a:pPr marL="342900" lvl="1" indent="-342900">
              <a:buFontTx/>
              <a:buChar char="-"/>
            </a:pPr>
            <a:r>
              <a:rPr lang="fr-FR" dirty="0">
                <a:solidFill>
                  <a:srgbClr val="000000"/>
                </a:solidFill>
                <a:effectLst/>
                <a:latin typeface="Arial" panose="020B0604020202020204" pitchFamily="34" charset="0"/>
                <a:ea typeface="Arial" panose="020B0604020202020204" pitchFamily="34" charset="0"/>
              </a:rPr>
              <a:t>La durée de la garantie de loyer a été réduite: </a:t>
            </a:r>
          </a:p>
          <a:p>
            <a:pPr marL="800100" lvl="2" indent="-342900">
              <a:buFontTx/>
              <a:buChar char="-"/>
            </a:pPr>
            <a:r>
              <a:rPr lang="fr-FR" dirty="0">
                <a:solidFill>
                  <a:srgbClr val="000000"/>
                </a:solidFill>
                <a:effectLst/>
                <a:latin typeface="Arial" panose="020B0604020202020204" pitchFamily="34" charset="0"/>
                <a:ea typeface="Arial" panose="020B0604020202020204" pitchFamily="34" charset="0"/>
              </a:rPr>
              <a:t>elle est désormais accordée pour une période de 3 à 6 mois (contre jusqu’à 12 mois auparavant) maximum sur une période de 3 ans</a:t>
            </a:r>
          </a:p>
          <a:p>
            <a:pPr marL="800100" lvl="2" indent="-342900">
              <a:buFontTx/>
              <a:buChar char="-"/>
            </a:pPr>
            <a:r>
              <a:rPr lang="fr-FR" dirty="0">
                <a:solidFill>
                  <a:srgbClr val="000000"/>
                </a:solidFill>
                <a:effectLst/>
                <a:latin typeface="Arial" panose="020B0604020202020204" pitchFamily="34" charset="0"/>
                <a:ea typeface="Arial" panose="020B0604020202020204" pitchFamily="34" charset="0"/>
              </a:rPr>
              <a:t>Une garantie de loyer pourra de manière dérogatoire être étendue jusqu’à 12 mois pour certaines situations définies dans le règlement : </a:t>
            </a:r>
            <a:r>
              <a:rPr lang="fr-FR"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ménages bénéficiaires de l’Allocation Adulte Handicapé ou de l’Allocation pour l’Education de l’Enfant Handicapé (AEEH); Pour les personnes victimes de violence.</a:t>
            </a:r>
          </a:p>
          <a:p>
            <a:pPr marL="457200" lvl="2"/>
            <a:endParaRPr lang="fr-FR"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285750" marR="1073150" indent="-285750" algn="just">
              <a:lnSpc>
                <a:spcPct val="98000"/>
              </a:lnSpc>
              <a:spcAft>
                <a:spcPts val="1160"/>
              </a:spcAft>
              <a:buFontTx/>
              <a:buChar char="-"/>
            </a:pPr>
            <a:r>
              <a:rPr lang="fr-FR" dirty="0">
                <a:solidFill>
                  <a:srgbClr val="000000"/>
                </a:solidFill>
                <a:latin typeface="Arial" panose="020B0604020202020204" pitchFamily="34" charset="0"/>
                <a:ea typeface="Arial" panose="020B0604020202020204" pitchFamily="34" charset="0"/>
              </a:rPr>
              <a:t>La garantie de loyer</a:t>
            </a:r>
            <a:r>
              <a:rPr lang="fr-FR" dirty="0">
                <a:solidFill>
                  <a:srgbClr val="000000"/>
                </a:solidFill>
                <a:effectLst/>
                <a:latin typeface="Arial" panose="020B0604020202020204" pitchFamily="34" charset="0"/>
                <a:ea typeface="Arial" panose="020B0604020202020204" pitchFamily="34" charset="0"/>
              </a:rPr>
              <a:t> s’adresse uniquement aux ménages ne pouvant pas bénéficier d’autres dispositifs similaires (</a:t>
            </a:r>
            <a:r>
              <a:rPr lang="fr-FR" dirty="0" err="1">
                <a:solidFill>
                  <a:srgbClr val="000000"/>
                </a:solidFill>
                <a:effectLst/>
                <a:latin typeface="Arial" panose="020B0604020202020204" pitchFamily="34" charset="0"/>
                <a:ea typeface="Arial" panose="020B0604020202020204" pitchFamily="34" charset="0"/>
              </a:rPr>
              <a:t>Visale</a:t>
            </a:r>
            <a:r>
              <a:rPr lang="fr-FR" dirty="0">
                <a:solidFill>
                  <a:srgbClr val="000000"/>
                </a:solidFill>
                <a:effectLst/>
                <a:latin typeface="Arial" panose="020B0604020202020204" pitchFamily="34" charset="0"/>
                <a:ea typeface="Arial" panose="020B0604020202020204" pitchFamily="34" charset="0"/>
              </a:rPr>
              <a:t>, </a:t>
            </a:r>
            <a:r>
              <a:rPr lang="fr-FR" dirty="0" err="1">
                <a:solidFill>
                  <a:srgbClr val="000000"/>
                </a:solidFill>
                <a:effectLst/>
                <a:latin typeface="Arial" panose="020B0604020202020204" pitchFamily="34" charset="0"/>
                <a:ea typeface="Arial" panose="020B0604020202020204" pitchFamily="34" charset="0"/>
              </a:rPr>
              <a:t>Locapass</a:t>
            </a:r>
            <a:r>
              <a:rPr lang="fr-FR" dirty="0">
                <a:solidFill>
                  <a:srgbClr val="000000"/>
                </a:solidFill>
                <a:effectLst/>
                <a:latin typeface="Arial" panose="020B0604020202020204" pitchFamily="34" charset="0"/>
                <a:ea typeface="Arial" panose="020B0604020202020204" pitchFamily="34" charset="0"/>
              </a:rPr>
              <a:t>...) ou lorsque leur bailleur ne dispose pas de dispositif assurantiel contre les risques d’impayés. </a:t>
            </a:r>
          </a:p>
          <a:p>
            <a:pPr marL="171450" marR="1073150" indent="-171450" algn="just">
              <a:lnSpc>
                <a:spcPct val="98000"/>
              </a:lnSpc>
              <a:spcAft>
                <a:spcPts val="1160"/>
              </a:spcAft>
              <a:buFontTx/>
              <a:buChar char="-"/>
            </a:pPr>
            <a:r>
              <a:rPr lang="fr-FR" dirty="0">
                <a:solidFill>
                  <a:srgbClr val="000000"/>
                </a:solidFill>
                <a:effectLst/>
                <a:latin typeface="Arial" panose="020B0604020202020204" pitchFamily="34" charset="0"/>
                <a:ea typeface="Arial" panose="020B0604020202020204" pitchFamily="34" charset="0"/>
              </a:rPr>
              <a:t>La garantie de loyer n’est pas accordée pour l’accès en résidence sociale ou autres formes de logement accompagné. </a:t>
            </a:r>
            <a:endParaRPr lang="fr-FR" b="1" u="sng" dirty="0"/>
          </a:p>
        </p:txBody>
      </p:sp>
    </p:spTree>
    <p:extLst>
      <p:ext uri="{BB962C8B-B14F-4D97-AF65-F5344CB8AC3E}">
        <p14:creationId xmlns:p14="http://schemas.microsoft.com/office/powerpoint/2010/main" val="307736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FAE574-AF2F-0544-BC3F-F92899E42E67}"/>
              </a:ext>
            </a:extLst>
          </p:cNvPr>
          <p:cNvSpPr>
            <a:spLocks noGrp="1"/>
          </p:cNvSpPr>
          <p:nvPr>
            <p:ph type="title"/>
          </p:nvPr>
        </p:nvSpPr>
        <p:spPr>
          <a:xfrm>
            <a:off x="0" y="-188684"/>
            <a:ext cx="11353800" cy="667270"/>
          </a:xfrm>
        </p:spPr>
        <p:txBody>
          <a:bodyPr>
            <a:normAutofit fontScale="90000"/>
          </a:bodyPr>
          <a:lstStyle/>
          <a:p>
            <a:r>
              <a:rPr lang="fr-FR" sz="2400" b="1" dirty="0">
                <a:solidFill>
                  <a:schemeClr val="accent1"/>
                </a:solidFill>
              </a:rPr>
              <a:t>Modifications apportées au règlement FSL : intervention du FSL maintien dans un période de 5 ans</a:t>
            </a:r>
          </a:p>
        </p:txBody>
      </p:sp>
      <p:pic>
        <p:nvPicPr>
          <p:cNvPr id="5" name="Espace réservé du contenu 4" descr="Une image contenant capture d’écran, texte, conception&#10;&#10;Description générée automatiquement">
            <a:extLst>
              <a:ext uri="{FF2B5EF4-FFF2-40B4-BE49-F238E27FC236}">
                <a16:creationId xmlns:a16="http://schemas.microsoft.com/office/drawing/2014/main" id="{E47A51D0-93A7-6341-9F6C-41A1DDA379B4}"/>
              </a:ext>
            </a:extLst>
          </p:cNvPr>
          <p:cNvPicPr>
            <a:picLocks noGrp="1" noChangeAspect="1"/>
          </p:cNvPicPr>
          <p:nvPr>
            <p:ph idx="1"/>
          </p:nvPr>
        </p:nvPicPr>
        <p:blipFill rotWithShape="1">
          <a:blip r:embed="rId2"/>
          <a:srcRect t="89189"/>
          <a:stretch/>
        </p:blipFill>
        <p:spPr>
          <a:xfrm>
            <a:off x="0" y="5676900"/>
            <a:ext cx="12192000" cy="1181099"/>
          </a:xfrm>
        </p:spPr>
      </p:pic>
      <p:sp>
        <p:nvSpPr>
          <p:cNvPr id="8" name="ZoneTexte 7">
            <a:extLst>
              <a:ext uri="{FF2B5EF4-FFF2-40B4-BE49-F238E27FC236}">
                <a16:creationId xmlns:a16="http://schemas.microsoft.com/office/drawing/2014/main" id="{CED5FEA7-8416-42D1-BCE5-6A1C0E627553}"/>
              </a:ext>
            </a:extLst>
          </p:cNvPr>
          <p:cNvSpPr txBox="1"/>
          <p:nvPr/>
        </p:nvSpPr>
        <p:spPr>
          <a:xfrm>
            <a:off x="225288" y="4464117"/>
            <a:ext cx="4911744" cy="923330"/>
          </a:xfrm>
          <a:prstGeom prst="rect">
            <a:avLst/>
          </a:prstGeom>
          <a:noFill/>
        </p:spPr>
        <p:txBody>
          <a:bodyPr wrap="square" rtlCol="0">
            <a:spAutoFit/>
          </a:bodyPr>
          <a:lstStyle/>
          <a:p>
            <a:endParaRPr lang="fr-FR" dirty="0"/>
          </a:p>
          <a:p>
            <a:r>
              <a:rPr lang="fr-FR" b="1" dirty="0"/>
              <a:t> </a:t>
            </a:r>
            <a:endParaRPr lang="fr-FR" dirty="0"/>
          </a:p>
          <a:p>
            <a:endParaRPr lang="fr-FR" dirty="0"/>
          </a:p>
        </p:txBody>
      </p:sp>
      <p:sp>
        <p:nvSpPr>
          <p:cNvPr id="3" name="ZoneTexte 2">
            <a:extLst>
              <a:ext uri="{FF2B5EF4-FFF2-40B4-BE49-F238E27FC236}">
                <a16:creationId xmlns:a16="http://schemas.microsoft.com/office/drawing/2014/main" id="{7B81E9CD-B8CF-4DF0-8581-EFC673BFFC7A}"/>
              </a:ext>
            </a:extLst>
          </p:cNvPr>
          <p:cNvSpPr txBox="1"/>
          <p:nvPr/>
        </p:nvSpPr>
        <p:spPr>
          <a:xfrm>
            <a:off x="2" y="380463"/>
            <a:ext cx="12191998" cy="4924425"/>
          </a:xfrm>
          <a:prstGeom prst="rect">
            <a:avLst/>
          </a:prstGeom>
          <a:noFill/>
        </p:spPr>
        <p:txBody>
          <a:bodyPr wrap="square" rtlCol="0">
            <a:spAutoFit/>
          </a:bodyPr>
          <a:lstStyle/>
          <a:p>
            <a:r>
              <a:rPr lang="fr-FR" sz="2000" b="1" u="sng" dirty="0"/>
              <a:t>Faciliter la mobilisation des aides visant au maintien dans le logement au vu de la loi KASBARIAN</a:t>
            </a:r>
          </a:p>
          <a:p>
            <a:pPr marL="0" lvl="1"/>
            <a:endParaRPr lang="fr-FR" sz="2000" b="1" dirty="0"/>
          </a:p>
          <a:p>
            <a:pPr marL="285750" indent="-285750">
              <a:buFontTx/>
              <a:buChar char="-"/>
            </a:pPr>
            <a:r>
              <a:rPr lang="fr-FR" sz="2000" b="1" dirty="0"/>
              <a:t>Permettre la prise en charge précoce des dettes de loyer </a:t>
            </a:r>
          </a:p>
          <a:p>
            <a:pPr marL="800100" lvl="1" indent="-342900">
              <a:buFont typeface="Arial" panose="020B0604020202020204" pitchFamily="34" charset="0"/>
              <a:buChar char="•"/>
            </a:pPr>
            <a:r>
              <a:rPr lang="fr-FR" sz="2000" dirty="0"/>
              <a:t>Possibilité d’intervenir 2 fois sur délai de 5 ans dans limite de 5 000€ pour les 2 aides</a:t>
            </a:r>
          </a:p>
          <a:p>
            <a:pPr marL="800100" lvl="1" indent="-342900">
              <a:buFont typeface="Arial" panose="020B0604020202020204" pitchFamily="34" charset="0"/>
              <a:buChar char="•"/>
            </a:pPr>
            <a:r>
              <a:rPr lang="fr-FR" sz="2000" dirty="0"/>
              <a:t>Objectif: Encourager la mobilisation précoce du FSL (sans attendre que la dette soit trop importante)</a:t>
            </a:r>
          </a:p>
          <a:p>
            <a:pPr lvl="1"/>
            <a:endParaRPr lang="fr-FR" sz="2000" dirty="0"/>
          </a:p>
          <a:p>
            <a:pPr marL="285750" lvl="1" indent="-285750">
              <a:buFontTx/>
              <a:buChar char="-"/>
            </a:pPr>
            <a:r>
              <a:rPr lang="fr-FR" sz="2000" b="1" dirty="0"/>
              <a:t>La durée de reprise de paiement des loyers a été revue à la baisse afin de pouvoir mobiliser le FSL au plus tôt. </a:t>
            </a:r>
          </a:p>
          <a:p>
            <a:pPr marL="800100" lvl="2" indent="-342900">
              <a:buFont typeface="Arial" panose="020B0604020202020204" pitchFamily="34" charset="0"/>
              <a:buChar char="•"/>
            </a:pPr>
            <a:r>
              <a:rPr lang="fr-FR" sz="2000" dirty="0"/>
              <a:t>Réduction d’1 mois la reprise de paiement de loyer (permettant d’apprécier le caractère soutenable de la situation du locataire), soit 2 mois pour les petites dettes et 5 mois maximum pour les plus grosses dettes</a:t>
            </a:r>
          </a:p>
          <a:p>
            <a:pPr lvl="1"/>
            <a:endParaRPr lang="fr-FR" sz="2000" dirty="0"/>
          </a:p>
          <a:p>
            <a:pPr marL="285750" indent="-285750">
              <a:buFontTx/>
              <a:buChar char="-"/>
            </a:pPr>
            <a:r>
              <a:rPr lang="fr-FR" sz="2000" b="1" dirty="0"/>
              <a:t>Augmenter la durée de validité de l’accord de principe au règlement dette ancienne</a:t>
            </a:r>
          </a:p>
          <a:p>
            <a:pPr marL="800100" lvl="1" indent="-342900">
              <a:buFont typeface="Arial" panose="020B0604020202020204" pitchFamily="34" charset="0"/>
              <a:buChar char="•"/>
            </a:pPr>
            <a:r>
              <a:rPr lang="fr-FR" sz="2000" dirty="0"/>
              <a:t>Augmenter la durée de validité de l’accord de principe jusqu’à 6 mois (4 mois actuellement) afin de laisser le temps au bailleur de trouver un logement adapté à la situation du ménage</a:t>
            </a:r>
          </a:p>
          <a:p>
            <a:pPr lvl="1"/>
            <a:endParaRPr lang="fr-FR" dirty="0"/>
          </a:p>
          <a:p>
            <a:r>
              <a:rPr lang="fr-FR" dirty="0"/>
              <a:t> </a:t>
            </a:r>
            <a:endParaRPr lang="fr-FR" sz="2400" dirty="0"/>
          </a:p>
          <a:p>
            <a:endParaRPr lang="fr-FR" dirty="0"/>
          </a:p>
        </p:txBody>
      </p:sp>
      <p:graphicFrame>
        <p:nvGraphicFramePr>
          <p:cNvPr id="11" name="Tableau 10">
            <a:extLst>
              <a:ext uri="{FF2B5EF4-FFF2-40B4-BE49-F238E27FC236}">
                <a16:creationId xmlns:a16="http://schemas.microsoft.com/office/drawing/2014/main" id="{B60ED33B-4EBF-FBC7-C21A-192E35C95B11}"/>
              </a:ext>
            </a:extLst>
          </p:cNvPr>
          <p:cNvGraphicFramePr>
            <a:graphicFrameLocks noGrp="1"/>
          </p:cNvGraphicFramePr>
          <p:nvPr>
            <p:extLst>
              <p:ext uri="{D42A27DB-BD31-4B8C-83A1-F6EECF244321}">
                <p14:modId xmlns:p14="http://schemas.microsoft.com/office/powerpoint/2010/main" val="4154641925"/>
              </p:ext>
            </p:extLst>
          </p:nvPr>
        </p:nvGraphicFramePr>
        <p:xfrm>
          <a:off x="2148115" y="4670933"/>
          <a:ext cx="7288711" cy="2187067"/>
        </p:xfrm>
        <a:graphic>
          <a:graphicData uri="http://schemas.openxmlformats.org/drawingml/2006/table">
            <a:tbl>
              <a:tblPr firstRow="1" firstCol="1" bandRow="1"/>
              <a:tblGrid>
                <a:gridCol w="2278757">
                  <a:extLst>
                    <a:ext uri="{9D8B030D-6E8A-4147-A177-3AD203B41FA5}">
                      <a16:colId xmlns:a16="http://schemas.microsoft.com/office/drawing/2014/main" val="2836650245"/>
                    </a:ext>
                  </a:extLst>
                </a:gridCol>
                <a:gridCol w="2504977">
                  <a:extLst>
                    <a:ext uri="{9D8B030D-6E8A-4147-A177-3AD203B41FA5}">
                      <a16:colId xmlns:a16="http://schemas.microsoft.com/office/drawing/2014/main" val="940594913"/>
                    </a:ext>
                  </a:extLst>
                </a:gridCol>
                <a:gridCol w="2504977">
                  <a:extLst>
                    <a:ext uri="{9D8B030D-6E8A-4147-A177-3AD203B41FA5}">
                      <a16:colId xmlns:a16="http://schemas.microsoft.com/office/drawing/2014/main" val="1841979060"/>
                    </a:ext>
                  </a:extLst>
                </a:gridCol>
              </a:tblGrid>
              <a:tr h="226241">
                <a:tc>
                  <a:txBody>
                    <a:bodyPr/>
                    <a:lstStyle/>
                    <a:p>
                      <a:pPr algn="ctr">
                        <a:lnSpc>
                          <a:spcPct val="107000"/>
                        </a:lnSpc>
                        <a:spcAft>
                          <a:spcPts val="800"/>
                        </a:spcAft>
                      </a:pPr>
                      <a:r>
                        <a:rPr lang="fr-FR" sz="14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MONTANT DE LA DETTE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algn="ctr">
                        <a:lnSpc>
                          <a:spcPct val="107000"/>
                        </a:lnSpc>
                        <a:spcAft>
                          <a:spcPts val="800"/>
                        </a:spcAft>
                      </a:pPr>
                      <a:r>
                        <a:rPr lang="fr-FR" sz="14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NOMBRE DE MOIS D’IMPAYÉS DEFINI SUR LA BASE DU LOYER RESIDUEL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algn="ctr">
                        <a:lnSpc>
                          <a:spcPct val="107000"/>
                        </a:lnSpc>
                        <a:spcAft>
                          <a:spcPts val="800"/>
                        </a:spcAft>
                      </a:pPr>
                      <a:r>
                        <a:rPr lang="fr-FR" sz="14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NOMBRE DE MOIS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DE REPRISE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REQUIS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2480171687"/>
                  </a:ext>
                </a:extLst>
              </a:tr>
              <a:tr h="212712">
                <a:tc rowSpan="2">
                  <a:txBody>
                    <a:bodyPr/>
                    <a:lstStyle/>
                    <a:p>
                      <a:pPr>
                        <a:lnSpc>
                          <a:spcPct val="107000"/>
                        </a:lnSpc>
                        <a:spcAft>
                          <a:spcPts val="800"/>
                        </a:spcAft>
                      </a:pPr>
                      <a:r>
                        <a:rPr lang="fr-FR"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Inférieur à 3000 €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gn="ctr">
                        <a:lnSpc>
                          <a:spcPct val="107000"/>
                        </a:lnSpc>
                        <a:spcAft>
                          <a:spcPts val="800"/>
                        </a:spcAft>
                      </a:pPr>
                      <a:r>
                        <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inférieur à 12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gn="ctr">
                        <a:lnSpc>
                          <a:spcPct val="107000"/>
                        </a:lnSpc>
                        <a:spcAft>
                          <a:spcPts val="800"/>
                        </a:spcAft>
                      </a:pPr>
                      <a:r>
                        <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254692715"/>
                  </a:ext>
                </a:extLst>
              </a:tr>
              <a:tr h="212712">
                <a:tc vMerge="1">
                  <a:txBody>
                    <a:bodyPr/>
                    <a:lstStyle/>
                    <a:p>
                      <a:endParaRPr lang="fr-FR"/>
                    </a:p>
                  </a:txBody>
                  <a:tcPr/>
                </a:tc>
                <a:tc>
                  <a:txBody>
                    <a:bodyPr/>
                    <a:lstStyle/>
                    <a:p>
                      <a:pPr algn="ctr">
                        <a:lnSpc>
                          <a:spcPct val="107000"/>
                        </a:lnSpc>
                        <a:spcAft>
                          <a:spcPts val="80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à partir de 12 mois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gn="ctr">
                        <a:lnSpc>
                          <a:spcPct val="107000"/>
                        </a:lnSpc>
                        <a:spcAft>
                          <a:spcPts val="800"/>
                        </a:spcAft>
                      </a:pPr>
                      <a:r>
                        <a:rPr lang="fr-FR" sz="1400">
                          <a:effectLst/>
                          <a:latin typeface="Calibri" panose="020F0502020204030204" pitchFamily="34" charset="0"/>
                          <a:ea typeface="Times New Roman" panose="02020603050405020304" pitchFamily="18" charset="0"/>
                          <a:cs typeface="Times New Roman" panose="02020603050405020304" pitchFamily="18" charset="0"/>
                        </a:rPr>
                        <a:t>3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741668306"/>
                  </a:ext>
                </a:extLst>
              </a:tr>
              <a:tr h="212712">
                <a:tc rowSpan="2">
                  <a:txBody>
                    <a:bodyPr/>
                    <a:lstStyle/>
                    <a:p>
                      <a:pPr>
                        <a:lnSpc>
                          <a:spcPct val="107000"/>
                        </a:lnSpc>
                        <a:spcAft>
                          <a:spcPts val="800"/>
                        </a:spcAft>
                      </a:pPr>
                      <a:r>
                        <a:rPr lang="fr-FR"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 3000 € à 6000 €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gn="ctr">
                        <a:lnSpc>
                          <a:spcPct val="107000"/>
                        </a:lnSpc>
                        <a:spcAft>
                          <a:spcPts val="800"/>
                        </a:spcAft>
                      </a:pPr>
                      <a:r>
                        <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Inférieur à 12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gn="ctr">
                        <a:lnSpc>
                          <a:spcPct val="107000"/>
                        </a:lnSpc>
                        <a:spcAft>
                          <a:spcPts val="800"/>
                        </a:spcAft>
                      </a:pPr>
                      <a:r>
                        <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mois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4122062452"/>
                  </a:ext>
                </a:extLst>
              </a:tr>
              <a:tr h="212712">
                <a:tc vMerge="1">
                  <a:txBody>
                    <a:bodyPr/>
                    <a:lstStyle/>
                    <a:p>
                      <a:endParaRPr lang="fr-FR"/>
                    </a:p>
                  </a:txBody>
                  <a:tcPr/>
                </a:tc>
                <a:tc>
                  <a:txBody>
                    <a:bodyPr/>
                    <a:lstStyle/>
                    <a:p>
                      <a:pPr algn="ctr">
                        <a:lnSpc>
                          <a:spcPct val="107000"/>
                        </a:lnSpc>
                        <a:spcAft>
                          <a:spcPts val="800"/>
                        </a:spcAft>
                      </a:pPr>
                      <a:r>
                        <a:rPr lang="fr-FR" sz="1400">
                          <a:effectLst/>
                          <a:latin typeface="Calibri" panose="020F0502020204030204" pitchFamily="34" charset="0"/>
                          <a:ea typeface="Times New Roman" panose="02020603050405020304" pitchFamily="18" charset="0"/>
                          <a:cs typeface="Times New Roman" panose="02020603050405020304" pitchFamily="18" charset="0"/>
                        </a:rPr>
                        <a:t>à partir de 12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gn="ctr">
                        <a:lnSpc>
                          <a:spcPct val="107000"/>
                        </a:lnSpc>
                        <a:spcAft>
                          <a:spcPts val="80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4 mois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4230608473"/>
                  </a:ext>
                </a:extLst>
              </a:tr>
              <a:tr h="212712">
                <a:tc rowSpan="2">
                  <a:txBody>
                    <a:bodyPr/>
                    <a:lstStyle/>
                    <a:p>
                      <a:pPr>
                        <a:lnSpc>
                          <a:spcPct val="107000"/>
                        </a:lnSpc>
                        <a:spcAft>
                          <a:spcPts val="800"/>
                        </a:spcAft>
                      </a:pPr>
                      <a:r>
                        <a:rPr lang="fr-FR"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partir de 6 000 €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gn="ctr">
                        <a:lnSpc>
                          <a:spcPct val="107000"/>
                        </a:lnSpc>
                        <a:spcAft>
                          <a:spcPts val="800"/>
                        </a:spcAft>
                      </a:pPr>
                      <a:r>
                        <a:rPr lang="fr-FR"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inférieur à 12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algn="ctr">
                        <a:lnSpc>
                          <a:spcPct val="107000"/>
                        </a:lnSpc>
                        <a:spcAft>
                          <a:spcPts val="800"/>
                        </a:spcAft>
                      </a:pPr>
                      <a:r>
                        <a:rPr lang="fr-FR"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mois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805426461"/>
                  </a:ext>
                </a:extLst>
              </a:tr>
              <a:tr h="212712">
                <a:tc vMerge="1">
                  <a:txBody>
                    <a:bodyPr/>
                    <a:lstStyle/>
                    <a:p>
                      <a:endParaRPr lang="fr-FR"/>
                    </a:p>
                  </a:txBody>
                  <a:tcPr/>
                </a:tc>
                <a:tc>
                  <a:txBody>
                    <a:bodyPr/>
                    <a:lstStyle/>
                    <a:p>
                      <a:pPr algn="ctr">
                        <a:lnSpc>
                          <a:spcPct val="107000"/>
                        </a:lnSpc>
                        <a:spcAft>
                          <a:spcPts val="800"/>
                        </a:spcAft>
                      </a:pPr>
                      <a:r>
                        <a:rPr lang="fr-FR" sz="1400">
                          <a:effectLst/>
                          <a:latin typeface="Calibri" panose="020F0502020204030204" pitchFamily="34" charset="0"/>
                          <a:ea typeface="Times New Roman" panose="02020603050405020304" pitchFamily="18" charset="0"/>
                          <a:cs typeface="Times New Roman" panose="02020603050405020304" pitchFamily="18" charset="0"/>
                        </a:rPr>
                        <a:t>à partir de 12 mois </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algn="ctr">
                        <a:lnSpc>
                          <a:spcPct val="107000"/>
                        </a:lnSpc>
                        <a:spcAft>
                          <a:spcPts val="800"/>
                        </a:spcAft>
                      </a:pP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5 mois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574454382"/>
                  </a:ext>
                </a:extLst>
              </a:tr>
            </a:tbl>
          </a:graphicData>
        </a:graphic>
      </p:graphicFrame>
    </p:spTree>
    <p:extLst>
      <p:ext uri="{BB962C8B-B14F-4D97-AF65-F5344CB8AC3E}">
        <p14:creationId xmlns:p14="http://schemas.microsoft.com/office/powerpoint/2010/main" val="33002094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1677</Words>
  <Application>Microsoft Office PowerPoint</Application>
  <PresentationFormat>Grand écran</PresentationFormat>
  <Paragraphs>180</Paragraphs>
  <Slides>12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Calibri Light</vt:lpstr>
      <vt:lpstr>Symbol</vt:lpstr>
      <vt:lpstr>Wingdings</vt:lpstr>
      <vt:lpstr>Thème Office</vt:lpstr>
      <vt:lpstr>Présentation PowerPoint</vt:lpstr>
      <vt:lpstr>Eléments de contexte</vt:lpstr>
      <vt:lpstr>Rappels</vt:lpstr>
      <vt:lpstr>Calendrier et perspectives</vt:lpstr>
      <vt:lpstr>Modifications apportées au règlement FSL : barème de ressources</vt:lpstr>
      <vt:lpstr>Modifications apportées au règlement FSL : forfaits à l’accès</vt:lpstr>
      <vt:lpstr>Modifications apportées au règlement FSL : les forfaits à l’accès</vt:lpstr>
      <vt:lpstr>Modifications apportées au règlement FSL : forfaits à l’accès</vt:lpstr>
      <vt:lpstr>Modifications apportées au règlement FSL : intervention du FSL maintien dans un période de 5 ans</vt:lpstr>
      <vt:lpstr>Modifications apportées au règlement FSL : ASLL G</vt:lpstr>
      <vt:lpstr>Modifications apportées au règlement FSL : Fonds de Solidarité Energie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VanessaFAVARO</dc:creator>
  <cp:lastModifiedBy>Chloé Houvenagel</cp:lastModifiedBy>
  <cp:revision>148</cp:revision>
  <cp:lastPrinted>2024-05-29T07:03:14Z</cp:lastPrinted>
  <dcterms:created xsi:type="dcterms:W3CDTF">2023-05-17T10:20:47Z</dcterms:created>
  <dcterms:modified xsi:type="dcterms:W3CDTF">2024-11-12T14:25:53Z</dcterms:modified>
</cp:coreProperties>
</file>