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2"/>
  </p:handoutMasterIdLst>
  <p:sldIdLst>
    <p:sldId id="269" r:id="rId2"/>
    <p:sldId id="271" r:id="rId3"/>
    <p:sldId id="282" r:id="rId4"/>
    <p:sldId id="275" r:id="rId5"/>
    <p:sldId id="283" r:id="rId6"/>
    <p:sldId id="287" r:id="rId7"/>
    <p:sldId id="288" r:id="rId8"/>
    <p:sldId id="286" r:id="rId9"/>
    <p:sldId id="289" r:id="rId10"/>
    <p:sldId id="28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22"/>
  </p:normalViewPr>
  <p:slideViewPr>
    <p:cSldViewPr snapToGrid="0" snapToObjects="1">
      <p:cViewPr varScale="1">
        <p:scale>
          <a:sx n="70" d="100"/>
          <a:sy n="70" d="100"/>
        </p:scale>
        <p:origin x="45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67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875F83A-45D8-F546-9785-F33FE43013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A68D97-2663-B144-B59A-799FF64F9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E4A73-D16A-A442-93BF-D59C3F57E223}" type="datetimeFigureOut">
              <a:rPr lang="fr-FR" smtClean="0"/>
              <a:t>26/10/2023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122A016-D9BD-8848-83F8-8D2E0D32E8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2A06FC-9992-5B49-BBBF-D12E04B95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5342C-9E03-AC47-BD32-7FB5E6CBB9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04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/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A65CDD3-FB79-9148-A2F1-1567602D2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6A6AB11-0C11-9743-9837-222DACAD0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2390" y="2645272"/>
            <a:ext cx="6674923" cy="1846614"/>
          </a:xfrm>
          <a:prstGeom prst="rect">
            <a:avLst/>
          </a:prstGeom>
        </p:spPr>
        <p:txBody>
          <a:bodyPr/>
          <a:lstStyle>
            <a:lvl1pPr>
              <a:defRPr sz="7000" baseline="0">
                <a:solidFill>
                  <a:schemeClr val="bg1"/>
                </a:solidFill>
                <a:latin typeface="DINOT-CondBold" panose="02010504030101020104" pitchFamily="2" charset="77"/>
              </a:defRPr>
            </a:lvl1pPr>
          </a:lstStyle>
          <a:p>
            <a:r>
              <a:rPr lang="fr-FR" dirty="0"/>
              <a:t>TITRE TITRE TITRE</a:t>
            </a:r>
            <a:br>
              <a:rPr lang="fr-FR" dirty="0"/>
            </a:br>
            <a:r>
              <a:rPr lang="fr-FR" dirty="0"/>
              <a:t>TITRE TITRE TITRE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3CFA2C5F-8C8E-7E42-9FA7-161C97CE99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04216" y="4735415"/>
            <a:ext cx="4500562" cy="12810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chemeClr val="bg1"/>
                </a:solidFill>
                <a:latin typeface="DINOT-Cond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SOUS-TITRE SOUS-TITRE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SOUS-TITRE SOUS-TITRE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2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496A49F-DD47-5D40-A490-A5F8C51F7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81EA157-DE1E-094D-914C-0C5D06A981A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5421" y="3164114"/>
            <a:ext cx="6674923" cy="3534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OBJET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B36025BB-8843-7A4A-85D1-F4B60282D3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5421" y="1626231"/>
            <a:ext cx="6674923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B68D8739-F317-844C-A102-53996EE1BC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5421" y="2201881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5724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/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5C78FE-F388-BD42-B269-58C6C91F3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3">
            <a:extLst>
              <a:ext uri="{FF2B5EF4-FFF2-40B4-BE49-F238E27FC236}">
                <a16:creationId xmlns:a16="http://schemas.microsoft.com/office/drawing/2014/main" id="{F9D96E81-97FF-184A-9263-03968ED2AE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7182" y="1668483"/>
            <a:ext cx="6674923" cy="1846614"/>
          </a:xfrm>
          <a:prstGeom prst="rect">
            <a:avLst/>
          </a:prstGeom>
        </p:spPr>
        <p:txBody>
          <a:bodyPr/>
          <a:lstStyle>
            <a:lvl1pPr>
              <a:defRPr sz="7000" baseline="0">
                <a:solidFill>
                  <a:srgbClr val="132965"/>
                </a:solidFill>
                <a:latin typeface="DINOT-CondBold" panose="02010504030101020104" pitchFamily="2" charset="77"/>
              </a:defRPr>
            </a:lvl1pPr>
          </a:lstStyle>
          <a:p>
            <a:r>
              <a:rPr lang="fr-FR" dirty="0"/>
              <a:t>DIAPO SOUS-PARTIE</a:t>
            </a:r>
            <a:br>
              <a:rPr lang="fr-FR" dirty="0"/>
            </a:br>
            <a:r>
              <a:rPr lang="fr-FR" dirty="0"/>
              <a:t>OU SOMMAIRE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2C989D32-0E3D-0D41-8A9C-3F77D135FD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57181" y="3684322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rgbClr val="132965"/>
                </a:solidFill>
                <a:latin typeface="DINOT-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1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FDCA3D38-DCAE-0041-8FAD-5C88C6E9DEB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57181" y="4426444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9013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ntenu sous-par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4EA7374-4DE6-184E-8FAF-82C315BAB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A15A8AF7-DB46-494F-A2DA-FEB12F0A31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461" y="438984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rgbClr val="132965"/>
                </a:solidFill>
                <a:latin typeface="DINOT-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1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C9406AF8-7FE3-3E40-8F02-0A8C0B2C17A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461" y="1181106"/>
            <a:ext cx="6674923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A1E9AAE4-2D75-0740-880D-DD37EEBFEBD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3461" y="1756756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3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BDDE7F87-437A-BE41-A0B7-E3E4C40459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461" y="2498878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494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ntenu sous-par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E6806C-854C-F445-8B7A-837766190F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237522" cy="6883606"/>
          </a:xfrm>
          <a:prstGeom prst="rect">
            <a:avLst/>
          </a:prstGeom>
        </p:spPr>
      </p:pic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42E1652C-B0B7-6D4D-9AA6-683570FB7E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461" y="438984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rgbClr val="132965"/>
                </a:solidFill>
                <a:latin typeface="DINOT-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1</a:t>
            </a:r>
          </a:p>
        </p:txBody>
      </p:sp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55740079-C271-E148-AFEB-6CB62749CF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461" y="1181106"/>
            <a:ext cx="6674923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866B84C0-FE44-8F41-B96C-A1B30E60D68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3461" y="1756756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3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730C7F79-47A7-2644-ADD1-76DFB3E2230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461" y="2498878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3662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F41717-24B5-6848-B529-79FABD20F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079"/>
            <a:ext cx="12120748" cy="6817921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06105FE2-C5F9-AD40-80B9-7B2AB78C5B6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461" y="438984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rgbClr val="132965"/>
                </a:solidFill>
                <a:latin typeface="DINOT-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1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A9FE3929-703D-0344-9317-AA37F41EF1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3461" y="1181106"/>
            <a:ext cx="6674923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E72B85D8-B18F-E84D-806B-46505609926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3461" y="1756756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3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BAF2C968-8D52-4A43-A311-D18422B3DC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3461" y="2498878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4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7F42077-D89D-D448-B1CC-4A5FA00BB43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427842" y="438984"/>
            <a:ext cx="4240697" cy="5855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148997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ntenu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660270B1-4797-F84D-9ADF-4ABEF7005E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space réservé du contenu 4">
            <a:extLst>
              <a:ext uri="{FF2B5EF4-FFF2-40B4-BE49-F238E27FC236}">
                <a16:creationId xmlns:a16="http://schemas.microsoft.com/office/drawing/2014/main" id="{57A10B5F-F62D-9641-AE8E-1A7DFD43D2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993616" y="438984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4000" b="1" kern="1200" baseline="0" dirty="0">
                <a:solidFill>
                  <a:srgbClr val="132965"/>
                </a:solidFill>
                <a:latin typeface="DINOT-Bold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1</a:t>
            </a:r>
          </a:p>
        </p:txBody>
      </p:sp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B0964026-000D-B14C-ABBD-5A08F09E51C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93616" y="1181106"/>
            <a:ext cx="6674923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0FE6C721-5884-674D-A2E5-E45F9903FC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993616" y="1756756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3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:a16="http://schemas.microsoft.com/office/drawing/2014/main" id="{13F8CD69-E0DE-D34F-BC78-EBED78EC27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93616" y="2498878"/>
            <a:ext cx="6674923" cy="623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00" b="1" kern="1200" baseline="0" dirty="0">
                <a:solidFill>
                  <a:srgbClr val="132965"/>
                </a:solidFill>
                <a:latin typeface="DINOT-Light" panose="0201040404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Contenu</a:t>
            </a:r>
            <a:r>
              <a:rPr lang="en-US" dirty="0"/>
              <a:t> libre </a:t>
            </a:r>
            <a:r>
              <a:rPr lang="en-US" dirty="0" err="1"/>
              <a:t>niveau</a:t>
            </a:r>
            <a:r>
              <a:rPr lang="en-US" dirty="0"/>
              <a:t> 4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DCE87A51-A650-3E47-9A54-379976FF0E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3461" y="438984"/>
            <a:ext cx="4240697" cy="58557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389548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Contenu sous-par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F41717-24B5-6848-B529-79FABD20F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0079"/>
            <a:ext cx="12120748" cy="6817921"/>
          </a:xfrm>
          <a:prstGeom prst="rect">
            <a:avLst/>
          </a:prstGeom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D50EE076-7FA0-0744-80AC-FD81B6CEC6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483" y="384107"/>
            <a:ext cx="5167726" cy="2852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OBJET</a:t>
            </a:r>
          </a:p>
          <a:p>
            <a:endParaRPr lang="fr-FR" dirty="0"/>
          </a:p>
        </p:txBody>
      </p:sp>
      <p:sp>
        <p:nvSpPr>
          <p:cNvPr id="12" name="Espace réservé pour une image  7">
            <a:extLst>
              <a:ext uri="{FF2B5EF4-FFF2-40B4-BE49-F238E27FC236}">
                <a16:creationId xmlns:a16="http://schemas.microsoft.com/office/drawing/2014/main" id="{B09EF86F-D176-6E45-8AE8-FC0776830B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29753" y="3538125"/>
            <a:ext cx="5167726" cy="2852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OBJET</a:t>
            </a:r>
          </a:p>
          <a:p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0A342BA-2147-784D-AC6F-FB25CF2E63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29753" y="384107"/>
            <a:ext cx="5167726" cy="28527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OBJET</a:t>
            </a:r>
          </a:p>
          <a:p>
            <a:pPr lvl="0"/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1B709045-B99A-CE4C-BB1F-DE983C273AE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483" y="3538125"/>
            <a:ext cx="5167726" cy="2852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135339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u sous-part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174DFE4-12B5-EB41-8BF8-CB63FB819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761" y="0"/>
            <a:ext cx="12237522" cy="688360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01828F0-4ED3-5846-8AE4-0A1CC6DB3C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335" y="430696"/>
            <a:ext cx="11131204" cy="59303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OBJET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429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u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F41717-24B5-6848-B529-79FABD20F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2A51B4-687A-404F-B5F7-8048F765DC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29041" y="430697"/>
            <a:ext cx="5419518" cy="593035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OBJET</a:t>
            </a:r>
          </a:p>
          <a:p>
            <a:pPr lvl="0"/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81EA157-DE1E-094D-914C-0C5D06A981A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7335" y="430696"/>
            <a:ext cx="5419518" cy="59303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OBJET</a:t>
            </a:r>
          </a:p>
        </p:txBody>
      </p:sp>
    </p:spTree>
    <p:extLst>
      <p:ext uri="{BB962C8B-B14F-4D97-AF65-F5344CB8AC3E}">
        <p14:creationId xmlns:p14="http://schemas.microsoft.com/office/powerpoint/2010/main" val="25448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40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3" r:id="rId5"/>
    <p:sldLayoutId id="2147483652" r:id="rId6"/>
    <p:sldLayoutId id="2147483654" r:id="rId7"/>
    <p:sldLayoutId id="2147483655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marches-simplifiees.fr/commencer/cd93-demande-d-aide-financiere-a-la-form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arches-simplifiees.fr/commencer/cd93-demande-d-aide-financiere-a-la-forma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allto:01%2043%2093%2041%2038" TargetMode="External"/><Relationship Id="rId2" Type="http://schemas.openxmlformats.org/officeDocument/2006/relationships/hyperlink" Target="mailto:elarbaoui@seinesaintdeni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maillard@seinesaintdenis.fr" TargetMode="External"/><Relationship Id="rId5" Type="http://schemas.openxmlformats.org/officeDocument/2006/relationships/hyperlink" Target="callto:01%2043%2093%2041%2036" TargetMode="External"/><Relationship Id="rId4" Type="http://schemas.openxmlformats.org/officeDocument/2006/relationships/hyperlink" Target="mailto:mdaridan@seinesaintdenis.f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allto:01%2043%2093%2041%2038" TargetMode="External"/><Relationship Id="rId2" Type="http://schemas.openxmlformats.org/officeDocument/2006/relationships/hyperlink" Target="mailto:elarbaoui@seinesaintdenis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callto:01%2043%2093%2041%2036" TargetMode="External"/><Relationship Id="rId4" Type="http://schemas.openxmlformats.org/officeDocument/2006/relationships/hyperlink" Target="mailto:mdaridan@seinesaintdenis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48D5C-1964-774A-8461-E251B020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298" y="2645271"/>
            <a:ext cx="7179843" cy="3910803"/>
          </a:xfrm>
        </p:spPr>
        <p:txBody>
          <a:bodyPr/>
          <a:lstStyle/>
          <a:p>
            <a:r>
              <a:rPr lang="fr-FR" b="1" dirty="0" smtClean="0">
                <a:latin typeface="+mn-lt"/>
              </a:rPr>
              <a:t>A</a:t>
            </a:r>
            <a:r>
              <a:rPr lang="fr-FR" dirty="0" smtClean="0">
                <a:latin typeface="+mn-lt"/>
              </a:rPr>
              <a:t>ides </a:t>
            </a:r>
            <a:br>
              <a:rPr lang="fr-FR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F</a:t>
            </a:r>
            <a:r>
              <a:rPr lang="fr-FR" dirty="0" smtClean="0">
                <a:latin typeface="+mn-lt"/>
              </a:rPr>
              <a:t>inancières  </a:t>
            </a:r>
            <a:br>
              <a:rPr lang="fr-FR" dirty="0" smtClean="0">
                <a:latin typeface="+mn-lt"/>
              </a:rPr>
            </a:b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   individuelles à la </a:t>
            </a:r>
            <a:br>
              <a:rPr lang="fr-FR" dirty="0" smtClean="0">
                <a:latin typeface="+mn-lt"/>
              </a:rPr>
            </a:br>
            <a:r>
              <a:rPr lang="fr-FR" b="1" dirty="0" smtClean="0">
                <a:latin typeface="+mn-lt"/>
              </a:rPr>
              <a:t>F</a:t>
            </a:r>
            <a:r>
              <a:rPr lang="fr-FR" dirty="0" smtClean="0">
                <a:latin typeface="+mn-lt"/>
              </a:rPr>
              <a:t>ormation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1132D-9901-4243-A448-EA6826AA8E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02793" y="5742956"/>
            <a:ext cx="2281548" cy="608853"/>
          </a:xfrm>
        </p:spPr>
        <p:txBody>
          <a:bodyPr/>
          <a:lstStyle/>
          <a:p>
            <a:r>
              <a:rPr lang="fr-FR" sz="5400" dirty="0">
                <a:latin typeface="+mn-lt"/>
                <a:ea typeface="+mj-ea"/>
                <a:cs typeface="+mj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8676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58B6938-07F2-1340-BBB2-0B4543C16AC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132965"/>
                </a:solidFill>
              </a:rPr>
              <a:t>Merci de votre attention</a:t>
            </a:r>
          </a:p>
          <a:p>
            <a:pPr algn="ctr"/>
            <a:r>
              <a:rPr lang="fr-FR" dirty="0" smtClean="0">
                <a:solidFill>
                  <a:srgbClr val="132965"/>
                </a:solidFill>
              </a:rPr>
              <a:t>À vos questions!</a:t>
            </a:r>
          </a:p>
        </p:txBody>
      </p:sp>
    </p:spTree>
    <p:extLst>
      <p:ext uri="{BB962C8B-B14F-4D97-AF65-F5344CB8AC3E}">
        <p14:creationId xmlns:p14="http://schemas.microsoft.com/office/powerpoint/2010/main" val="259283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766733" y="1348317"/>
            <a:ext cx="7078134" cy="368088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+mn-lt"/>
              </a:rPr>
              <a:t>Qu’est-ce que l’aide financière individuelle à la formation?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qui? Quelles conditions d’attribution?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et comment la solliciter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Quel </a:t>
            </a:r>
            <a:r>
              <a:rPr lang="fr-FR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L’équipe à votre écoute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295423" y="3971045"/>
            <a:ext cx="7688886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7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543050"/>
            <a:ext cx="2852210" cy="4214813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+mn-lt"/>
              </a:rPr>
              <a:t>Qu’est-ce que l’aide financière individuelle à la formation?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295423" y="3971045"/>
            <a:ext cx="7688886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4415109" y="2696707"/>
            <a:ext cx="7569200" cy="363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altLang="fr-FR" sz="2000" dirty="0" smtClean="0">
                <a:solidFill>
                  <a:srgbClr val="132965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Elle vise à aider </a:t>
            </a:r>
            <a:r>
              <a:rPr lang="fr-FR" altLang="fr-FR" sz="2000" dirty="0">
                <a:solidFill>
                  <a:srgbClr val="132965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l</a:t>
            </a:r>
            <a:r>
              <a:rPr lang="fr-FR" altLang="fr-FR" sz="2000" dirty="0" smtClean="0">
                <a:solidFill>
                  <a:srgbClr val="132965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es Allocataire du RSA en parcours d’insertion, </a:t>
            </a:r>
            <a:r>
              <a:rPr lang="fr-FR" alt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fr-FR" alt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répondant à leur besoins de financement </a:t>
            </a: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fr-FR" alt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r-FR" altLang="fr-FR" sz="20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projet de formation </a:t>
            </a:r>
            <a:r>
              <a:rPr lang="fr-FR" alt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des formations n’existant pas ou n’étant pas accessibles (lieux et dates de sessions) dans les offres collectives du Département, de la Région et du Pôle Emploi)</a:t>
            </a:r>
          </a:p>
          <a:p>
            <a:pPr marL="342900" lvl="0" indent="-3429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l’accès </a:t>
            </a: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alt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permis de conduire</a:t>
            </a:r>
          </a:p>
          <a:p>
            <a:pPr marL="342900" lvl="0" indent="-3429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altLang="fr-FR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de modes de garde </a:t>
            </a: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liés à la mise en œuvre d’un projet de formation </a:t>
            </a:r>
          </a:p>
          <a:p>
            <a:pPr marL="342900" lvl="0" indent="-34290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20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matériels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liés à la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et autres frais non pris en charge par ailleurs</a:t>
            </a:r>
            <a:r>
              <a:rPr lang="fr-FR" altLang="fr-FR" sz="2000" dirty="0" smtClean="0">
                <a:solidFill>
                  <a:srgbClr val="FFC000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 </a:t>
            </a:r>
            <a:endParaRPr lang="fr-FR" altLang="fr-FR" sz="2000" b="1" dirty="0">
              <a:solidFill>
                <a:srgbClr val="FFC000"/>
              </a:solidFill>
              <a:latin typeface="Calibri" panose="020F0502020204030204" pitchFamily="34" charset="0"/>
              <a:ea typeface="ヒラギノ角ゴ Pro W3" pitchFamily="1" charset="-128"/>
              <a:cs typeface="Calibri" panose="020F0502020204030204" pitchFamily="34" charset="0"/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464088" y="1735174"/>
            <a:ext cx="7764159" cy="7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À caractère </a:t>
            </a:r>
            <a:r>
              <a:rPr lang="fr-FR" altLang="fr-FR" sz="20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subsidiaire</a:t>
            </a: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pouvant être sollicitée lorsque les aides de droits communs ont été mobilisées (Région, Pôle emploi, CAF…)</a:t>
            </a: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4464088" y="1169387"/>
            <a:ext cx="5816825" cy="4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99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2000" dirty="0" smtClean="0">
                <a:solidFill>
                  <a:srgbClr val="132965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Une </a:t>
            </a:r>
            <a:r>
              <a:rPr lang="fr-FR" altLang="fr-FR" sz="2000" b="1" dirty="0" smtClean="0">
                <a:solidFill>
                  <a:srgbClr val="132965"/>
                </a:solidFill>
                <a:latin typeface="Calibri" panose="020F0502020204030204" pitchFamily="34" charset="0"/>
                <a:ea typeface="ヒラギノ角ゴ Pro W3" pitchFamily="1" charset="-128"/>
                <a:cs typeface="Calibri" panose="020F0502020204030204" pitchFamily="34" charset="0"/>
              </a:rPr>
              <a:t>aide individuelle</a:t>
            </a:r>
            <a:endParaRPr lang="fr-FR" altLang="fr-FR" sz="2000" b="1" dirty="0">
              <a:solidFill>
                <a:srgbClr val="132965"/>
              </a:solidFill>
              <a:latin typeface="Calibri" panose="020F0502020204030204" pitchFamily="34" charset="0"/>
              <a:ea typeface="ヒラギノ角ゴ Pro W3" pitchFamily="1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29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37501" y="1007297"/>
            <a:ext cx="4718997" cy="1026219"/>
          </a:xfrm>
          <a:prstGeom prst="rect">
            <a:avLst/>
          </a:prstGeom>
          <a:noFill/>
          <a:ln w="222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qualifiante </a:t>
            </a:r>
            <a:r>
              <a:rPr lang="fr-FR" dirty="0" smtClean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permettant un accès direct à l’emploi : </a:t>
            </a:r>
            <a:r>
              <a:rPr lang="fr-FR" dirty="0" smtClean="0">
                <a:ln w="0"/>
                <a:solidFill>
                  <a:srgbClr val="E583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3500</a:t>
            </a:r>
            <a:r>
              <a:rPr lang="fr-FR" dirty="0">
                <a:ln w="0"/>
                <a:solidFill>
                  <a:srgbClr val="E583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200" i="1" dirty="0">
                <a:ln w="0"/>
                <a:solidFill>
                  <a:srgbClr val="0021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D’autres types de formation peuvent être exceptionnellement acceptées si elle interviennent en complément d’une formation existante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7502" y="2251731"/>
            <a:ext cx="4718996" cy="427867"/>
          </a:xfrm>
          <a:prstGeom prst="rect">
            <a:avLst/>
          </a:prstGeom>
          <a:noFill/>
          <a:ln w="222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en langue en lien avec le métier exercé ou la qualification </a:t>
            </a:r>
            <a:r>
              <a:rPr lang="fr-FR" sz="1400" dirty="0">
                <a:ln w="0"/>
                <a:solidFill>
                  <a:srgbClr val="0021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dirty="0">
                <a:ln w="0"/>
                <a:solidFill>
                  <a:srgbClr val="E583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3000€</a:t>
            </a: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237501" y="271378"/>
            <a:ext cx="4718997" cy="504056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rgbClr val="00218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00218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</a:p>
        </p:txBody>
      </p:sp>
      <p:sp>
        <p:nvSpPr>
          <p:cNvPr id="12" name="Rectangle à coins arrondis 11"/>
          <p:cNvSpPr/>
          <p:nvPr/>
        </p:nvSpPr>
        <p:spPr bwMode="auto">
          <a:xfrm>
            <a:off x="5781705" y="271378"/>
            <a:ext cx="4980289" cy="504056"/>
          </a:xfrm>
          <a:prstGeom prst="roundRect">
            <a:avLst/>
          </a:prstGeom>
          <a:solidFill>
            <a:srgbClr val="00218B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FRAIS ANNEXES à la FORMATION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5781707" y="993136"/>
            <a:ext cx="5045814" cy="589960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Aide à la garde d’enfants: équivalent 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150€ / mois </a:t>
            </a: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la durée de la formation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781705" y="1775092"/>
            <a:ext cx="5045816" cy="904506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d’inscription à un examen ou concours: 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200€ </a:t>
            </a: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pour 2 inscriptions, pour les personnes en formation 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5781705" y="2888533"/>
            <a:ext cx="5045815" cy="854526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Acquisition de matériel professionnel nécessaire au suivi de la formation : 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500€, </a:t>
            </a:r>
            <a:r>
              <a:rPr lang="fr-FR" alt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les personnes en formation PDIE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37502" y="3051063"/>
            <a:ext cx="4718997" cy="321760"/>
          </a:xfrm>
          <a:prstGeom prst="rect">
            <a:avLst/>
          </a:prstGeom>
          <a:noFill/>
          <a:ln w="222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Initiale Minimale Obligatoire (FIMO) </a:t>
            </a:r>
            <a:r>
              <a:rPr lang="fr-FR" sz="1400" dirty="0">
                <a:ln w="0"/>
                <a:solidFill>
                  <a:srgbClr val="0021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400" dirty="0" smtClean="0">
                <a:ln w="0"/>
                <a:solidFill>
                  <a:srgbClr val="E583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2800</a:t>
            </a:r>
            <a:r>
              <a:rPr lang="fr-FR" sz="1400" dirty="0">
                <a:ln w="0"/>
                <a:solidFill>
                  <a:srgbClr val="E5832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fr-FR" sz="1400" i="1" dirty="0">
              <a:ln w="0"/>
              <a:solidFill>
                <a:srgbClr val="E5832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37501" y="3519911"/>
            <a:ext cx="4718997" cy="532872"/>
          </a:xfrm>
          <a:prstGeom prst="rect">
            <a:avLst/>
          </a:prstGeom>
          <a:noFill/>
          <a:ln w="2222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1400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au permis de conduire poids lourds (C ou D):</a:t>
            </a:r>
            <a:r>
              <a:rPr lang="fr-FR" sz="1400" dirty="0">
                <a:ln w="0"/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ln w="0"/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2800</a:t>
            </a:r>
            <a:r>
              <a:rPr lang="fr-FR" sz="1400" dirty="0">
                <a:ln w="0"/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fr-FR" sz="1400" dirty="0">
                <a:ln w="0"/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</a:t>
            </a:r>
            <a:r>
              <a:rPr lang="fr-FR" sz="1400" dirty="0">
                <a:ln w="0"/>
                <a:solidFill>
                  <a:srgbClr val="0021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obligation de </a:t>
            </a:r>
            <a:r>
              <a:rPr lang="fr-FR" sz="1400" dirty="0" err="1">
                <a:ln w="0"/>
                <a:solidFill>
                  <a:srgbClr val="00218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co-financemement</a:t>
            </a:r>
            <a:endParaRPr lang="fr-FR" sz="1400" i="1" dirty="0">
              <a:ln w="0"/>
              <a:solidFill>
                <a:srgbClr val="00218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37501" y="4445753"/>
            <a:ext cx="4718998" cy="826930"/>
          </a:xfrm>
          <a:prstGeom prst="rect">
            <a:avLst/>
          </a:prstGeom>
          <a:noFill/>
          <a:ln w="22225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sz="14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Financement du permis B (conduite ou Code/conduite), en rapport avec le métier exercé ou la qualification : </a:t>
            </a:r>
            <a:r>
              <a:rPr lang="fr-FR" altLang="fr-FR" sz="1400" dirty="0" smtClean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1500</a:t>
            </a:r>
            <a:r>
              <a:rPr lang="fr-FR" altLang="fr-FR" sz="1400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fr-FR" altLang="fr-FR" sz="14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avec obligation d’avoir préalablement sollicité Pôle Emploi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5781706" y="4784986"/>
            <a:ext cx="5518640" cy="435780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de visite médicale agréée: </a:t>
            </a:r>
            <a:r>
              <a:rPr lang="fr-FR" altLang="fr-FR" dirty="0" smtClean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50€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81706" y="3982396"/>
            <a:ext cx="5518640" cy="607016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liés à la reconnaissance des diplômes étrangers (Comparabilité de diplômes CIEP / </a:t>
            </a:r>
            <a:r>
              <a:rPr lang="fr-FR" altLang="fr-FR" dirty="0" err="1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Enic</a:t>
            </a: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dirty="0" err="1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Naric</a:t>
            </a: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altLang="fr-FR" dirty="0" smtClean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0€ + 50€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19415" y="5416339"/>
            <a:ext cx="5145205" cy="588675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de traduction (casier judiciaires, diplôme…): 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50€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919415" y="6172793"/>
            <a:ext cx="5145205" cy="435780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de </a:t>
            </a:r>
            <a:r>
              <a:rPr 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Frais de diplômes </a:t>
            </a:r>
            <a:r>
              <a:rPr 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fr-FR" altLang="fr-FR" dirty="0" smtClean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fr-FR" altLang="fr-FR" dirty="0">
                <a:solidFill>
                  <a:srgbClr val="E583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fr-FR" altLang="fr-FR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altLang="fr-FR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5726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ea typeface="Arial" panose="020B0604020202020204" pitchFamily="34" charset="0"/>
              </a:rPr>
              <a:t>Le plafond des aides complémentaires accordées ne peut excéder </a:t>
            </a:r>
            <a:r>
              <a:rPr lang="fr-FR" b="1" dirty="0">
                <a:ea typeface="Arial" panose="020B0604020202020204" pitchFamily="34" charset="0"/>
              </a:rPr>
              <a:t>4 000 €</a:t>
            </a:r>
            <a:r>
              <a:rPr lang="fr-FR" dirty="0">
                <a:ea typeface="Arial" panose="020B0604020202020204" pitchFamily="34" charset="0"/>
              </a:rPr>
              <a:t> par bénéficiaire (aides à la formation + aides aux frais annexes). Toutefois, les aides à la garde d’enfants ne sont pas comptabilisées dans ce montant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76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543051"/>
            <a:ext cx="2852210" cy="407035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Pour qui? Quelles conditions d’attribution?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295423" y="3971045"/>
            <a:ext cx="7688886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163067" y="1928553"/>
            <a:ext cx="7745531" cy="322749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1313" indent="-341313">
              <a:lnSpc>
                <a:spcPct val="83000"/>
              </a:lnSpc>
              <a:buClr>
                <a:srgbClr val="E58324"/>
              </a:buClr>
              <a:buFont typeface="Wingdings" panose="05000000000000000000" pitchFamily="2" charset="2"/>
              <a:buChar char="Ø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2000" kern="0" dirty="0" smtClean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altLang="fr-FR" sz="2000" b="1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ARSA</a:t>
            </a:r>
            <a:r>
              <a:rPr lang="fr-FR" altLang="fr-FR" sz="2000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l’avoir été dans les 6 mois précédant la </a:t>
            </a:r>
            <a:r>
              <a:rPr lang="fr-FR" altLang="fr-FR" sz="2000" kern="0" dirty="0" smtClean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</a:t>
            </a:r>
          </a:p>
          <a:p>
            <a:pPr>
              <a:lnSpc>
                <a:spcPct val="83000"/>
              </a:lnSpc>
              <a:buClr>
                <a:srgbClr val="E58324"/>
              </a:buCl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altLang="fr-FR" sz="2000" kern="0" dirty="0">
              <a:solidFill>
                <a:srgbClr val="132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83000"/>
              </a:lnSpc>
              <a:buClr>
                <a:srgbClr val="E58324"/>
              </a:buClr>
              <a:buFont typeface="Wingdings" panose="05000000000000000000" pitchFamily="2" charset="2"/>
              <a:buChar char="Ø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2000" u="sng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Demande élaborée par la personne et son </a:t>
            </a:r>
            <a:r>
              <a:rPr lang="fr-FR" altLang="fr-FR" sz="2000" b="1" u="sng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référent</a:t>
            </a:r>
            <a:r>
              <a:rPr lang="fr-FR" altLang="fr-FR" sz="2000" b="1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altLang="fr-FR" sz="2000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amont de l’entrée en formation ou dans les 6 mois suivant le début de formation, pour des frais annexes</a:t>
            </a:r>
          </a:p>
          <a:p>
            <a:pPr>
              <a:lnSpc>
                <a:spcPct val="83000"/>
              </a:lnSpc>
              <a:buClr>
                <a:srgbClr val="E58324"/>
              </a:buClr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altLang="fr-FR" sz="2000" kern="0" dirty="0">
              <a:solidFill>
                <a:srgbClr val="1329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0">
              <a:lnSpc>
                <a:spcPct val="100000"/>
              </a:lnSpc>
              <a:spcBef>
                <a:spcPts val="0"/>
              </a:spcBef>
              <a:buClr>
                <a:srgbClr val="E58324"/>
              </a:buClr>
              <a:buFont typeface="Wingdings" panose="05000000000000000000" pitchFamily="2" charset="2"/>
              <a:buChar char="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2000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délai de carence de </a:t>
            </a:r>
            <a:r>
              <a:rPr lang="fr-FR" altLang="fr-FR" sz="2000" kern="0" dirty="0" smtClean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fr-FR" altLang="fr-FR" sz="2000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mois entre 2 demandes d’aides de même type</a:t>
            </a:r>
          </a:p>
          <a:p>
            <a:pPr marL="341313" indent="0">
              <a:lnSpc>
                <a:spcPct val="100000"/>
              </a:lnSpc>
              <a:spcBef>
                <a:spcPts val="0"/>
              </a:spcBef>
              <a:buClr>
                <a:srgbClr val="E58324"/>
              </a:buClr>
              <a:buFont typeface="Wingdings" panose="05000000000000000000" pitchFamily="2" charset="2"/>
              <a:buChar char="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altLang="fr-FR" sz="2000" kern="0" dirty="0">
                <a:solidFill>
                  <a:srgbClr val="1329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bénéficiaire s’engage à prévenir le Département en cas de difficulté ou d’interruption de formation</a:t>
            </a:r>
          </a:p>
          <a:p>
            <a:pPr marL="0" marR="0" indent="0" algn="ctr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rgbClr val="132965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9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543051"/>
            <a:ext cx="2852210" cy="407035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Quel </a:t>
            </a:r>
            <a:r>
              <a:rPr lang="fr-F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L’équipe à votre écoute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295423" y="3971045"/>
            <a:ext cx="7688886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/>
          </p:cNvPr>
          <p:cNvSpPr/>
          <p:nvPr/>
        </p:nvSpPr>
        <p:spPr>
          <a:xfrm>
            <a:off x="4219574" y="5712789"/>
            <a:ext cx="7572527" cy="1145211"/>
          </a:xfrm>
          <a:prstGeom prst="rect">
            <a:avLst/>
          </a:prstGeom>
          <a:solidFill>
            <a:srgbClr val="1329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Elisabeth </a:t>
            </a:r>
            <a:r>
              <a:rPr lang="fr-FR" sz="1400" dirty="0" err="1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Larbaoui</a:t>
            </a: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endParaRPr lang="fr-FR" sz="1400" dirty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Mireille </a:t>
            </a:r>
            <a:r>
              <a:rPr lang="fr-FR" sz="1400" dirty="0" err="1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Daridan</a:t>
            </a:r>
            <a:endParaRPr lang="fr-FR" sz="1400" dirty="0" smtClean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smtClean="0">
                <a:solidFill>
                  <a:srgbClr val="FFFFFF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Baptiste Maillard, conseiller technique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defRPr/>
            </a:pPr>
            <a:r>
              <a:rPr lang="fr-FR" sz="1400" dirty="0">
                <a:solidFill>
                  <a:srgbClr val="FFC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courriers-deiat-aff@seinesaintdenis.f</a:t>
            </a:r>
            <a:r>
              <a:rPr lang="fr-FR" sz="1600" dirty="0">
                <a:solidFill>
                  <a:srgbClr val="FFC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400" dirty="0">
              <a:solidFill>
                <a:srgbClr val="13296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400" dirty="0" smtClean="0">
              <a:solidFill>
                <a:srgbClr val="FFFFFF"/>
              </a:solidFill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926839" y="780329"/>
            <a:ext cx="6953097" cy="4261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Elaboration </a:t>
            </a:r>
            <a:r>
              <a:rPr lang="fr-FR" sz="1600" kern="12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projet professionnel par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l’allocataire </a:t>
            </a:r>
            <a:endParaRPr lang="fr-FR" sz="1600" kern="1200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926839" y="1440801"/>
            <a:ext cx="6865263" cy="8250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 </a:t>
            </a:r>
            <a:r>
              <a:rPr lang="fr-FR" sz="1600" kern="12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référent élabore le dossier de demande de l’Aide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financière en renseignant le formulaire en ligne: </a:t>
            </a:r>
            <a:r>
              <a:rPr lang="fr-FR" sz="1600" dirty="0">
                <a:hlinkClick r:id="rId2"/>
              </a:rPr>
              <a:t>https://www.demarches-simplifiees.fr/commencer/cd93-demande-d-aide-financiere-a-la-formation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1600" kern="1200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926838" y="2452903"/>
            <a:ext cx="6865263" cy="4823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 </a:t>
            </a:r>
            <a:r>
              <a:rPr lang="fr-FR" sz="1600" kern="12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dossier (de 4 à 6 semaines)</a:t>
            </a:r>
            <a:endParaRPr lang="fr-FR" sz="1600" kern="1200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898187" y="3158957"/>
            <a:ext cx="7010399" cy="6775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(4) 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Présentation des dossiers à la Commission - </a:t>
            </a: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commission par mois (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Pôle Emploi /CD 93) qui décide favorablement </a:t>
            </a:r>
            <a:r>
              <a:rPr lang="fr-FR" sz="1600" kern="12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non </a:t>
            </a:r>
            <a:endParaRPr lang="fr-FR" sz="1600" kern="1200" dirty="0" smtClean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686299" y="4150560"/>
            <a:ext cx="6600825" cy="7060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(5)</a:t>
            </a:r>
            <a:r>
              <a:rPr lang="fr-FR" sz="1600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Rendu </a:t>
            </a:r>
            <a:r>
              <a:rPr lang="fr-FR" sz="1600" kern="1200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décision aux ARSA, le référent et l’organisme de formation</a:t>
            </a:r>
          </a:p>
        </p:txBody>
      </p:sp>
      <p:sp>
        <p:nvSpPr>
          <p:cNvPr id="3" name="Flèche vers le bas 2"/>
          <p:cNvSpPr/>
          <p:nvPr/>
        </p:nvSpPr>
        <p:spPr>
          <a:xfrm>
            <a:off x="4517991" y="892617"/>
            <a:ext cx="297964" cy="390911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0448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4" y="3442072"/>
            <a:ext cx="5876925" cy="23347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1010"/>
            <a:ext cx="3143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://www.demarches-simplifiees.fr/commencer/cd93-demande-d-aide-financiere-a-la-formation</a:t>
            </a:r>
            <a:r>
              <a:rPr lang="fr-FR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276350"/>
            <a:ext cx="2852210" cy="119062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déposer une demande: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24499" y="296005"/>
            <a:ext cx="6953097" cy="4261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première fois, vous devez vous créer un compte démarches simplifiées </a:t>
            </a:r>
            <a:endParaRPr lang="fr-FR" sz="1600" kern="1200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90948" y="2914092"/>
            <a:ext cx="6953097" cy="4261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 </a:t>
            </a:r>
            <a:r>
              <a:rPr lang="fr-FR" sz="1600" b="1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parcours le formulaire </a:t>
            </a:r>
            <a:r>
              <a:rPr lang="fr-FR" sz="1600" b="1" kern="1200" dirty="0" smtClean="0">
                <a:solidFill>
                  <a:srgbClr val="00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avant de déposer un dossier et préparer:</a:t>
            </a:r>
            <a:endParaRPr lang="fr-FR" sz="1600" kern="1200" dirty="0">
              <a:solidFill>
                <a:srgbClr val="00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883006"/>
            <a:ext cx="3448050" cy="17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7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543051"/>
            <a:ext cx="2852210" cy="407035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L’équipe à votre écoute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4295423" y="3971045"/>
            <a:ext cx="7688886" cy="45698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20406" y="1298490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Mme Elisabeth LARBAOUI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hlinkClick r:id="rId2"/>
              </a:rPr>
              <a:t>elarbaoui@seinesaintdenis.fr</a:t>
            </a:r>
            <a:r>
              <a:rPr lang="fr-FR" dirty="0"/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hlinkClick r:id="rId3"/>
              </a:rPr>
              <a:t>01 43 93 41 38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2869" y="2731101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/>
              <a:t>Mme Mireille DARIDAN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solidFill>
                  <a:schemeClr val="tx2"/>
                </a:solidFill>
                <a:hlinkClick r:id="rId4"/>
              </a:rPr>
              <a:t>mdaridan@seinesaintdenis.fr</a:t>
            </a:r>
            <a:r>
              <a:rPr lang="fr-FR" dirty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solidFill>
                  <a:schemeClr val="tx2"/>
                </a:solidFill>
                <a:hlinkClick r:id="rId5"/>
              </a:rPr>
              <a:t>01 43 93 41 36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30697" y="4686548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dirty="0" smtClean="0"/>
              <a:t>M Baptiste Maillard</a:t>
            </a:r>
            <a:endParaRPr lang="fr-FR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 smtClean="0">
                <a:solidFill>
                  <a:schemeClr val="tx2"/>
                </a:solidFill>
                <a:hlinkClick r:id="rId6"/>
              </a:rPr>
              <a:t>bmaillard@seinesaintdenis.fr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endParaRPr lang="fr-FR" dirty="0">
              <a:solidFill>
                <a:schemeClr val="tx2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solidFill>
                  <a:schemeClr val="tx2"/>
                </a:solidFill>
              </a:rPr>
              <a:t>01 43 </a:t>
            </a:r>
            <a:r>
              <a:rPr lang="fr-FR" u="sng" dirty="0" smtClean="0">
                <a:solidFill>
                  <a:schemeClr val="tx2"/>
                </a:solidFill>
              </a:rPr>
              <a:t>93 99 33</a:t>
            </a:r>
            <a:endParaRPr lang="fr-FR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2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472496"/>
              </p:ext>
            </p:extLst>
          </p:nvPr>
        </p:nvGraphicFramePr>
        <p:xfrm>
          <a:off x="7083189" y="145475"/>
          <a:ext cx="4995077" cy="6674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10">
                  <a:extLst>
                    <a:ext uri="{9D8B030D-6E8A-4147-A177-3AD203B41FA5}">
                      <a16:colId xmlns:a16="http://schemas.microsoft.com/office/drawing/2014/main" val="3827068323"/>
                    </a:ext>
                  </a:extLst>
                </a:gridCol>
                <a:gridCol w="2620367">
                  <a:extLst>
                    <a:ext uri="{9D8B030D-6E8A-4147-A177-3AD203B41FA5}">
                      <a16:colId xmlns:a16="http://schemas.microsoft.com/office/drawing/2014/main" val="3030717320"/>
                    </a:ext>
                  </a:extLst>
                </a:gridCol>
              </a:tblGrid>
              <a:tr h="684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Mme Elisabeth LARBAOUI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elarbaoui@seinesaintdenis.fr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01 43 93 41 38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18" marR="36018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Mme Mireille DARIDAN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chemeClr val="tx2"/>
                          </a:solidFill>
                          <a:effectLst/>
                          <a:hlinkClick r:id="rId4"/>
                        </a:rPr>
                        <a:t>mdaridan@seinesaintdenis.fr</a:t>
                      </a:r>
                      <a:r>
                        <a:rPr lang="fr-FR" sz="14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u="sng" dirty="0">
                          <a:solidFill>
                            <a:schemeClr val="tx2"/>
                          </a:solidFill>
                          <a:effectLst/>
                          <a:hlinkClick r:id="rId5"/>
                        </a:rPr>
                        <a:t>01 43 93 41 36</a:t>
                      </a:r>
                      <a:endParaRPr lang="fr-FR" sz="1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18" marR="36018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9747"/>
                  </a:ext>
                </a:extLst>
              </a:tr>
              <a:tr h="46970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CLICHY SOUS BOIS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COUBRON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GOURNAY SUR MARNE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LE RAINCY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EPINAY SUR SEINE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MONTFERMEIL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NEUILLY PLAISANCE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NEUILLY SUR MARNE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NOISY LE GRAND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VAUJOURS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AUBERVILLIERS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ILE SAINT DENIS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PIERREFITTE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LA PLAINE SAINT DENIS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LA </a:t>
                      </a: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COURNEUVE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SAINT DENIS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SAINT OUEN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STAINS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VILLETANEUSE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BONDY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LE PRE SAINT GERVAIS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PANTIN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</a:rPr>
                        <a:t>ROMAINVILLE</a:t>
                      </a: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18" marR="36018" marT="0" marB="0">
                    <a:solidFill>
                      <a:srgbClr val="1329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AULNAY SOUS BOIS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DRANCY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DUGNY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LE BLANC MESNIL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SEVRAN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TREMBLAY EN FRANCE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LES LILAS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VILLEPINTE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LIVRY GARGAN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LE BOURGET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PAVILLONS SOUS BOIS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GAGNY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ROSNY SOUS BOIS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VILLEMONBLE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BAGNOLET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BOBIGNY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MONTREUL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NOISY LE SEC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18" marR="36018" marT="0" marB="0">
                    <a:solidFill>
                      <a:srgbClr val="132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25812"/>
                  </a:ext>
                </a:extLst>
              </a:tr>
            </a:tbl>
          </a:graphicData>
        </a:graphic>
      </p:graphicFrame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B5AD72F-6D2D-5044-8E7C-18357F4AAAA2}"/>
              </a:ext>
            </a:extLst>
          </p:cNvPr>
          <p:cNvSpPr txBox="1">
            <a:spLocks/>
          </p:cNvSpPr>
          <p:nvPr/>
        </p:nvSpPr>
        <p:spPr>
          <a:xfrm>
            <a:off x="156997" y="1543051"/>
            <a:ext cx="2852210" cy="407035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500" b="1" kern="1200" baseline="0" dirty="0">
                <a:solidFill>
                  <a:srgbClr val="132965"/>
                </a:solidFill>
                <a:latin typeface="DINOT-Regular" panose="02010504030101020104" pitchFamily="2" charset="77"/>
                <a:ea typeface="Helvetica 75" panose="02000503000000020004" pitchFamily="2" charset="0"/>
                <a:cs typeface="Helvetica 75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Répartition par  villes</a:t>
            </a: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548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000" b="1" dirty="0">
            <a:solidFill>
              <a:schemeClr val="bg1"/>
            </a:solidFill>
            <a:latin typeface="DINOT-CondBold" panose="02010504030101020104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Grand écran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Microsoft YaHei</vt:lpstr>
      <vt:lpstr>Arial</vt:lpstr>
      <vt:lpstr>Calibri</vt:lpstr>
      <vt:lpstr>DINOT-Bold</vt:lpstr>
      <vt:lpstr>DINOT-CondBold</vt:lpstr>
      <vt:lpstr>DINOT-Light</vt:lpstr>
      <vt:lpstr>DINOT-Regular</vt:lpstr>
      <vt:lpstr>Helvetica 75</vt:lpstr>
      <vt:lpstr>Times New Roman</vt:lpstr>
      <vt:lpstr>Wingdings</vt:lpstr>
      <vt:lpstr>ヒラギノ角ゴ Pro W3</vt:lpstr>
      <vt:lpstr>Thème Office</vt:lpstr>
      <vt:lpstr>Aides  Financières       individuelles à la 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Rabia Nahar</cp:lastModifiedBy>
  <cp:revision>44</cp:revision>
  <dcterms:created xsi:type="dcterms:W3CDTF">2022-03-16T17:29:21Z</dcterms:created>
  <dcterms:modified xsi:type="dcterms:W3CDTF">2023-10-25T22:05:18Z</dcterms:modified>
</cp:coreProperties>
</file>