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Quartier-picquart" initials="SQ" lastIdx="3" clrIdx="0">
    <p:extLst>
      <p:ext uri="{19B8F6BF-5375-455C-9EA6-DF929625EA0E}">
        <p15:presenceInfo xmlns:p15="http://schemas.microsoft.com/office/powerpoint/2012/main" userId="S-1-5-21-3866631039-1731413301-905563768-68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8A3800"/>
    <a:srgbClr val="BD4E00"/>
    <a:srgbClr val="700000"/>
    <a:srgbClr val="1B1B6F"/>
    <a:srgbClr val="2D2DB9"/>
    <a:srgbClr val="4949E7"/>
    <a:srgbClr val="5DBAFF"/>
    <a:srgbClr val="AFDDFF"/>
    <a:srgbClr val="B20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6374" autoAdjust="0"/>
  </p:normalViewPr>
  <p:slideViewPr>
    <p:cSldViewPr>
      <p:cViewPr varScale="1">
        <p:scale>
          <a:sx n="104" d="100"/>
          <a:sy n="104" d="100"/>
        </p:scale>
        <p:origin x="123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CE33DE-A419-4FD3-B633-990B744602F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Font typeface="Times New Roman" charset="0"/>
              <a:buNone/>
              <a:defRPr/>
            </a:pPr>
            <a:fld id="{62DCF105-1D26-4A00-9E39-5DF0C237E380}" type="slidenum">
              <a:rPr lang="fr-FR" altLang="fr-FR" smtClean="0">
                <a:solidFill>
                  <a:srgbClr val="000000"/>
                </a:solidFill>
                <a:latin typeface="Times New Roman" charset="0"/>
              </a:rPr>
              <a:pPr eaLnBrk="1">
                <a:buFont typeface="Times New Roman" charset="0"/>
                <a:buNone/>
                <a:defRPr/>
              </a:pPr>
              <a:t>1</a:t>
            </a:fld>
            <a:endParaRPr lang="fr-FR" altLang="fr-FR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BD1AE-24F7-46A1-8BFA-5F46CB400F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l="1" t="20289" r="-21" b="23113"/>
          <a:stretch/>
        </p:blipFill>
        <p:spPr bwMode="auto">
          <a:xfrm>
            <a:off x="0" y="1991865"/>
            <a:ext cx="100811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D94E-C379-492A-B454-3392285A37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41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9069387" cy="438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2DDE1-B9CB-40D9-9619-E8FD9E7A68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12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6B9CB-D984-4522-9462-17D942E69D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794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395FE-FCF9-43FF-82E6-297EB25220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3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38" y="1768475"/>
            <a:ext cx="9069387" cy="438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B4271-7BE2-4C43-BC6E-0825EC673E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87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AE97C-17CE-4B94-9D32-D989ED2B1A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015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5FEE-95C2-4E10-BE4F-C00AB508B4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08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BD58F-D653-4DA4-BB51-638EFC859E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225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47C7-4AC8-4C32-B68B-A4B7194872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86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E9AF1-ABEC-4987-BCAC-EAB49D4A02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3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26D4C-3ED1-41D5-AD5E-D1710831DE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56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808B6-F8E7-40F9-9395-71D69990916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53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94E3F3A-BB50-43F2-A204-5A4304F956B0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 rotWithShape="1">
          <a:blip r:embed="rId14"/>
          <a:srcRect b="91418"/>
          <a:stretch/>
        </p:blipFill>
        <p:spPr bwMode="auto">
          <a:xfrm>
            <a:off x="1588" y="0"/>
            <a:ext cx="10079037" cy="6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8B4A0C5-2FF1-4BA0-81EF-B44FF06C68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/>
          <a:srcRect l="2857" t="8085" r="9267" b="81311"/>
          <a:stretch/>
        </p:blipFill>
        <p:spPr bwMode="auto">
          <a:xfrm>
            <a:off x="935857" y="134872"/>
            <a:ext cx="8856984" cy="7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upportsubventions@seinesaintdenis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e-associative@seinesaintdenis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552B6ED-567E-4F42-AE32-D943380F8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123653"/>
            <a:ext cx="9073006" cy="3016100"/>
          </a:xfrm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</a:rPr>
              <a:t>Démarches Simplifiées </a:t>
            </a:r>
            <a:br>
              <a:rPr lang="fr-FR" b="1" dirty="0">
                <a:solidFill>
                  <a:schemeClr val="bg1"/>
                </a:solidFill>
              </a:rPr>
            </a:b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Pas à pas Usager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0395FE-FCF9-43FF-82E6-297EB252207D}" type="slidenum">
              <a:rPr lang="fr-FR" altLang="fr-FR" smtClean="0"/>
              <a:pPr/>
              <a:t>1</a:t>
            </a:fld>
            <a:endParaRPr lang="fr-FR" alt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F784F-4B58-2119-2A49-E92214DE1FA7}"/>
              </a:ext>
            </a:extLst>
          </p:cNvPr>
          <p:cNvSpPr txBox="1">
            <a:spLocks/>
          </p:cNvSpPr>
          <p:nvPr/>
        </p:nvSpPr>
        <p:spPr>
          <a:xfrm>
            <a:off x="2520032" y="6804173"/>
            <a:ext cx="6840760" cy="51911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fr-FR" sz="1800" b="1" i="1" kern="0" dirty="0">
                <a:solidFill>
                  <a:srgbClr val="0070C0"/>
                </a:solidFill>
                <a:latin typeface="Century Gothic" panose="020B0502020202020204" pitchFamily="34" charset="0"/>
              </a:rPr>
              <a:t>Délégation à la vie associative et à l’éducation populaire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10</a:t>
            </a:fld>
            <a:endParaRPr lang="fr-FR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9E7E-7A3B-4867-9FB1-F4D6D6A651C6}"/>
              </a:ext>
            </a:extLst>
          </p:cNvPr>
          <p:cNvSpPr/>
          <p:nvPr/>
        </p:nvSpPr>
        <p:spPr>
          <a:xfrm>
            <a:off x="575816" y="899517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10 - Vous pouvez suivre l’état de vos différentes demandes depuis votre espace personnel sur Mes Démarches Simplifiées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37A659-8F35-4BAD-8A6D-BEB67BAAB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" t="7821" r="461"/>
          <a:stretch/>
        </p:blipFill>
        <p:spPr>
          <a:xfrm>
            <a:off x="2736056" y="1619597"/>
            <a:ext cx="7249511" cy="5328918"/>
          </a:xfrm>
          <a:prstGeom prst="rect">
            <a:avLst/>
          </a:prstGeom>
        </p:spPr>
      </p:pic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56A5432E-EC7D-4C57-84E5-2382FA5B4AD8}"/>
              </a:ext>
            </a:extLst>
          </p:cNvPr>
          <p:cNvSpPr/>
          <p:nvPr/>
        </p:nvSpPr>
        <p:spPr bwMode="auto">
          <a:xfrm>
            <a:off x="2460732" y="3285654"/>
            <a:ext cx="144016" cy="1152128"/>
          </a:xfrm>
          <a:prstGeom prst="leftBrace">
            <a:avLst>
              <a:gd name="adj1" fmla="val 8333"/>
              <a:gd name="adj2" fmla="val 50276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1C0A7-5E1F-4FE2-BAE4-4A29ED8912D5}"/>
              </a:ext>
            </a:extLst>
          </p:cNvPr>
          <p:cNvSpPr/>
          <p:nvPr/>
        </p:nvSpPr>
        <p:spPr>
          <a:xfrm>
            <a:off x="28776" y="3492386"/>
            <a:ext cx="23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La plateforme vous propose directement de reprendre la dernière démarche initiée</a:t>
            </a:r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77BB0F5E-CB85-48DA-8B7C-5B42C8F287FE}"/>
              </a:ext>
            </a:extLst>
          </p:cNvPr>
          <p:cNvSpPr/>
          <p:nvPr/>
        </p:nvSpPr>
        <p:spPr bwMode="auto">
          <a:xfrm>
            <a:off x="2460732" y="4878774"/>
            <a:ext cx="144016" cy="2017326"/>
          </a:xfrm>
          <a:prstGeom prst="leftBrace">
            <a:avLst>
              <a:gd name="adj1" fmla="val 8333"/>
              <a:gd name="adj2" fmla="val 50276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A476EE-2A82-427E-B251-7F2427DB76C0}"/>
              </a:ext>
            </a:extLst>
          </p:cNvPr>
          <p:cNvSpPr/>
          <p:nvPr/>
        </p:nvSpPr>
        <p:spPr>
          <a:xfrm>
            <a:off x="28776" y="5625827"/>
            <a:ext cx="23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Vous pouvez suivre vos demandes dans ce tableau</a:t>
            </a:r>
          </a:p>
        </p:txBody>
      </p:sp>
    </p:spTree>
    <p:extLst>
      <p:ext uri="{BB962C8B-B14F-4D97-AF65-F5344CB8AC3E}">
        <p14:creationId xmlns:p14="http://schemas.microsoft.com/office/powerpoint/2010/main" val="326523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11</a:t>
            </a:fld>
            <a:endParaRPr lang="fr-FR" alt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53C8A-458A-4878-B0E4-9114E1ED902A}"/>
              </a:ext>
            </a:extLst>
          </p:cNvPr>
          <p:cNvSpPr/>
          <p:nvPr/>
        </p:nvSpPr>
        <p:spPr>
          <a:xfrm>
            <a:off x="575816" y="13684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Que faire si j’ai des questions ou des difficultés à utiliser le site</a:t>
            </a:r>
            <a:r>
              <a:rPr lang="fr-FR" dirty="0"/>
              <a:t>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B4D2ED-0D40-4C4F-BCBC-89489FBC23AD}"/>
              </a:ext>
            </a:extLst>
          </p:cNvPr>
          <p:cNvSpPr txBox="1"/>
          <p:nvPr/>
        </p:nvSpPr>
        <p:spPr>
          <a:xfrm>
            <a:off x="587332" y="2017315"/>
            <a:ext cx="8917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Vous pouvez contacter le service support de Mes Démarches Simplifiées directement sur le site via le tchat bot (icône      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Vous pouvez contacter le Département via l’adresse </a:t>
            </a:r>
            <a:r>
              <a:rPr lang="fr-FR" sz="16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supportsubventions@seinesaintdenis.fr</a:t>
            </a:r>
            <a:r>
              <a:rPr lang="fr-FR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6AC39A-19E3-48E5-ADDC-6BBBEB6E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87" t="88097" r="1871" b="5081"/>
          <a:stretch/>
        </p:blipFill>
        <p:spPr>
          <a:xfrm>
            <a:off x="3168104" y="2267669"/>
            <a:ext cx="387338" cy="386832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D981D3-D01F-4FD0-BD86-586557EE9A2C}"/>
              </a:ext>
            </a:extLst>
          </p:cNvPr>
          <p:cNvSpPr/>
          <p:nvPr/>
        </p:nvSpPr>
        <p:spPr>
          <a:xfrm>
            <a:off x="575816" y="377467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Que faire si j’ai des questions sur un dispositif de subventionnement</a:t>
            </a:r>
            <a:r>
              <a:rPr lang="fr-FR" dirty="0"/>
              <a:t> ?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3A898E6-BF62-4B15-864B-9F215C9CC4A3}"/>
              </a:ext>
            </a:extLst>
          </p:cNvPr>
          <p:cNvSpPr txBox="1"/>
          <p:nvPr/>
        </p:nvSpPr>
        <p:spPr>
          <a:xfrm>
            <a:off x="587332" y="4423551"/>
            <a:ext cx="89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Pour certains dispositifs, le contact du référent est présent dans sa fiche descriptive.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Sinon, vous pouvez contacter le Département via l’adresse </a:t>
            </a:r>
            <a:r>
              <a:rPr lang="fr-FR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vie-associative@seinesaintdenis.fr</a:t>
            </a:r>
            <a:endParaRPr lang="fr-FR" sz="16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5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2</a:t>
            </a:fld>
            <a:endParaRPr lang="fr-FR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4B30-0E8F-46BD-9523-360C7F310934}"/>
              </a:ext>
            </a:extLst>
          </p:cNvPr>
          <p:cNvSpPr/>
          <p:nvPr/>
        </p:nvSpPr>
        <p:spPr>
          <a:xfrm>
            <a:off x="575816" y="13684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1 - Accéder à l’adresse suivante : </a:t>
            </a:r>
          </a:p>
          <a:p>
            <a:r>
              <a:rPr lang="fr-FR" dirty="0"/>
              <a:t>https://seinesaintdenis.fr/Nouvelle-plateforme-de-depot-des-demandes-de-subvention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9C1DC7-0BC4-4DB2-8CCB-5761C2324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6" r="17072" b="90063"/>
          <a:stretch/>
        </p:blipFill>
        <p:spPr>
          <a:xfrm>
            <a:off x="1568647" y="2267669"/>
            <a:ext cx="6943330" cy="47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5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B6D07E91-7EAA-4D40-9120-02875CEC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38" y="2251055"/>
            <a:ext cx="5477378" cy="512918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3</a:t>
            </a:fld>
            <a:endParaRPr lang="fr-FR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4B30-0E8F-46BD-9523-360C7F310934}"/>
              </a:ext>
            </a:extLst>
          </p:cNvPr>
          <p:cNvSpPr/>
          <p:nvPr/>
        </p:nvSpPr>
        <p:spPr>
          <a:xfrm>
            <a:off x="575816" y="13684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2 - Chercher dans la liste le dispositif de subvention sur lequel vous souhaitez déposer une demande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D5B67-CF13-4BF3-9EB0-EE6C46554641}"/>
              </a:ext>
            </a:extLst>
          </p:cNvPr>
          <p:cNvSpPr/>
          <p:nvPr/>
        </p:nvSpPr>
        <p:spPr bwMode="auto">
          <a:xfrm>
            <a:off x="2520032" y="2272373"/>
            <a:ext cx="2161865" cy="57136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4C93B2-5AE9-4C41-B28B-CB872CF71240}"/>
              </a:ext>
            </a:extLst>
          </p:cNvPr>
          <p:cNvSpPr/>
          <p:nvPr/>
        </p:nvSpPr>
        <p:spPr bwMode="auto">
          <a:xfrm>
            <a:off x="5040312" y="2272373"/>
            <a:ext cx="1872208" cy="57136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C9084-4A59-4090-AAD0-FF419D0547FE}"/>
              </a:ext>
            </a:extLst>
          </p:cNvPr>
          <p:cNvSpPr/>
          <p:nvPr/>
        </p:nvSpPr>
        <p:spPr bwMode="auto">
          <a:xfrm>
            <a:off x="7009974" y="2284107"/>
            <a:ext cx="694634" cy="5596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95454-0E3C-46CE-B2E3-0052721C7AC8}"/>
              </a:ext>
            </a:extLst>
          </p:cNvPr>
          <p:cNvSpPr/>
          <p:nvPr/>
        </p:nvSpPr>
        <p:spPr>
          <a:xfrm>
            <a:off x="296514" y="2296443"/>
            <a:ext cx="165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Filtre avec le nom du dispositif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987DFEA-2086-4A0A-BC75-953B498B3F9F}"/>
              </a:ext>
            </a:extLst>
          </p:cNvPr>
          <p:cNvCxnSpPr>
            <a:cxnSpLocks/>
            <a:stCxn id="10" idx="3"/>
            <a:endCxn id="3" idx="1"/>
          </p:cNvCxnSpPr>
          <p:nvPr/>
        </p:nvCxnSpPr>
        <p:spPr bwMode="auto">
          <a:xfrm>
            <a:off x="1950890" y="2558053"/>
            <a:ext cx="5691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30254-9919-41F7-977C-2C50F9EFF5E8}"/>
              </a:ext>
            </a:extLst>
          </p:cNvPr>
          <p:cNvSpPr/>
          <p:nvPr/>
        </p:nvSpPr>
        <p:spPr>
          <a:xfrm>
            <a:off x="7878031" y="2262791"/>
            <a:ext cx="2207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Filtre avec le champ de compétence du dispositif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187514E0-4B23-419C-9619-430FA9E624B4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 bwMode="auto">
          <a:xfrm rot="16200000" flipH="1" flipV="1">
            <a:off x="7474416" y="764791"/>
            <a:ext cx="9582" cy="3005582"/>
          </a:xfrm>
          <a:prstGeom prst="bentConnector3">
            <a:avLst>
              <a:gd name="adj1" fmla="val -238572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FD60F38-E541-43D2-9B18-49CB6541460B}"/>
              </a:ext>
            </a:extLst>
          </p:cNvPr>
          <p:cNvSpPr/>
          <p:nvPr/>
        </p:nvSpPr>
        <p:spPr>
          <a:xfrm>
            <a:off x="7560593" y="3203773"/>
            <a:ext cx="254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Filtre avec l’état (clos, en cours ou à venir) du dispositif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97CFB0D1-5158-4C59-9903-AD4A2AB45AD4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 bwMode="auto">
          <a:xfrm rot="16200000" flipV="1">
            <a:off x="7914947" y="2286077"/>
            <a:ext cx="360041" cy="147535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115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>
            <a:extLst>
              <a:ext uri="{FF2B5EF4-FFF2-40B4-BE49-F238E27FC236}">
                <a16:creationId xmlns:a16="http://schemas.microsoft.com/office/drawing/2014/main" id="{E27604D4-1AD1-4377-8CF0-BB22B59DF064}"/>
              </a:ext>
            </a:extLst>
          </p:cNvPr>
          <p:cNvGrpSpPr/>
          <p:nvPr/>
        </p:nvGrpSpPr>
        <p:grpSpPr>
          <a:xfrm>
            <a:off x="1740871" y="2349660"/>
            <a:ext cx="7792601" cy="3587974"/>
            <a:chOff x="1740871" y="2349660"/>
            <a:chExt cx="7792601" cy="3587974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EE9A7B3C-2182-4142-A30B-8213C131E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70" t="28412" r="40714" b="44920"/>
            <a:stretch/>
          </p:blipFill>
          <p:spPr>
            <a:xfrm>
              <a:off x="1740871" y="3179062"/>
              <a:ext cx="7726704" cy="2758572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4E5834FC-BE89-4683-8F6B-EC358C7E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0871" y="2349660"/>
              <a:ext cx="7792601" cy="860624"/>
            </a:xfrm>
            <a:prstGeom prst="rect">
              <a:avLst/>
            </a:prstGeom>
          </p:spPr>
        </p:pic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4</a:t>
            </a:fld>
            <a:endParaRPr lang="fr-FR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4B30-0E8F-46BD-9523-360C7F310934}"/>
              </a:ext>
            </a:extLst>
          </p:cNvPr>
          <p:cNvSpPr/>
          <p:nvPr/>
        </p:nvSpPr>
        <p:spPr>
          <a:xfrm>
            <a:off x="575816" y="13684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3 - Une fois mon dispositif trouvé, je clique dessus. Les informations détaillant ce dispositif apparaissent.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D517AFAB-58AB-4CD7-9884-DB6A93C7E802}"/>
              </a:ext>
            </a:extLst>
          </p:cNvPr>
          <p:cNvSpPr/>
          <p:nvPr/>
        </p:nvSpPr>
        <p:spPr bwMode="auto">
          <a:xfrm>
            <a:off x="1415650" y="3535241"/>
            <a:ext cx="144016" cy="986182"/>
          </a:xfrm>
          <a:prstGeom prst="leftBrace">
            <a:avLst>
              <a:gd name="adj1" fmla="val 8333"/>
              <a:gd name="adj2" fmla="val 50276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03B7A-1E62-47C4-9B34-58016881A209}"/>
              </a:ext>
            </a:extLst>
          </p:cNvPr>
          <p:cNvSpPr/>
          <p:nvPr/>
        </p:nvSpPr>
        <p:spPr>
          <a:xfrm>
            <a:off x="70097" y="3874444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067631-0F42-47C9-90BC-21CF9ABDC04E}"/>
              </a:ext>
            </a:extLst>
          </p:cNvPr>
          <p:cNvSpPr/>
          <p:nvPr/>
        </p:nvSpPr>
        <p:spPr>
          <a:xfrm>
            <a:off x="70097" y="3228328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Nom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A1A1BDFC-2B35-484B-BF26-5DDD294F91B1}"/>
              </a:ext>
            </a:extLst>
          </p:cNvPr>
          <p:cNvSpPr/>
          <p:nvPr/>
        </p:nvSpPr>
        <p:spPr bwMode="auto">
          <a:xfrm>
            <a:off x="1415650" y="4643933"/>
            <a:ext cx="144016" cy="834489"/>
          </a:xfrm>
          <a:prstGeom prst="leftBrace">
            <a:avLst>
              <a:gd name="adj1" fmla="val 8333"/>
              <a:gd name="adj2" fmla="val 50276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3829-9FE7-4DEC-A607-7C21D2DE2E6B}"/>
              </a:ext>
            </a:extLst>
          </p:cNvPr>
          <p:cNvSpPr/>
          <p:nvPr/>
        </p:nvSpPr>
        <p:spPr>
          <a:xfrm>
            <a:off x="70097" y="4799567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Autres informations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6891DF-35BB-4531-BFC7-C663D423D965}"/>
              </a:ext>
            </a:extLst>
          </p:cNvPr>
          <p:cNvSpPr/>
          <p:nvPr/>
        </p:nvSpPr>
        <p:spPr bwMode="auto">
          <a:xfrm>
            <a:off x="1740871" y="5557838"/>
            <a:ext cx="3102592" cy="2286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4E5F87-8913-42C8-A131-A8F05751885D}"/>
              </a:ext>
            </a:extLst>
          </p:cNvPr>
          <p:cNvSpPr/>
          <p:nvPr/>
        </p:nvSpPr>
        <p:spPr>
          <a:xfrm>
            <a:off x="70097" y="5416857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Lien vers le formulaire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71E9C98-5932-4413-8E97-41192E79FA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00343" y="5678467"/>
            <a:ext cx="37463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C19ABF4-3E38-4588-9B86-EF11F767E9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00343" y="3381784"/>
            <a:ext cx="37463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73DAF96-1422-4C46-AF3A-D37F84CB2001}"/>
              </a:ext>
            </a:extLst>
          </p:cNvPr>
          <p:cNvSpPr/>
          <p:nvPr/>
        </p:nvSpPr>
        <p:spPr>
          <a:xfrm>
            <a:off x="575816" y="6156101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4 - Cliquer sur le lien vers le formulaire (« Accéder au formulaire de demande »)</a:t>
            </a:r>
          </a:p>
        </p:txBody>
      </p:sp>
    </p:spTree>
    <p:extLst>
      <p:ext uri="{BB962C8B-B14F-4D97-AF65-F5344CB8AC3E}">
        <p14:creationId xmlns:p14="http://schemas.microsoft.com/office/powerpoint/2010/main" val="34134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5</a:t>
            </a:fld>
            <a:endParaRPr lang="fr-FR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4B30-0E8F-46BD-9523-360C7F310934}"/>
              </a:ext>
            </a:extLst>
          </p:cNvPr>
          <p:cNvSpPr/>
          <p:nvPr/>
        </p:nvSpPr>
        <p:spPr>
          <a:xfrm>
            <a:off x="575816" y="104353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5 - Vous arrivez alors sur le formulaire sur Mes Démarches Simplifiées et vous devez vous connecter pour accéder au formulaire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32A944-1040-42CF-B6F3-7AF5B684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870754"/>
            <a:ext cx="7695584" cy="46085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7CF0BF2-D667-4E9F-BE4F-1443EBCD1999}"/>
              </a:ext>
            </a:extLst>
          </p:cNvPr>
          <p:cNvSpPr/>
          <p:nvPr/>
        </p:nvSpPr>
        <p:spPr bwMode="auto">
          <a:xfrm>
            <a:off x="4320232" y="4319026"/>
            <a:ext cx="1440160" cy="48051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623B20-DCE0-492D-9B67-F343566762DE}"/>
              </a:ext>
            </a:extLst>
          </p:cNvPr>
          <p:cNvSpPr/>
          <p:nvPr/>
        </p:nvSpPr>
        <p:spPr>
          <a:xfrm>
            <a:off x="7718939" y="2734850"/>
            <a:ext cx="2279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Si vous avez déjà un compte </a:t>
            </a:r>
            <a:r>
              <a:rPr lang="fr-FR" sz="1400" i="1" dirty="0" err="1"/>
              <a:t>FranceConnect</a:t>
            </a:r>
            <a:r>
              <a:rPr lang="fr-FR" sz="1400" i="1" dirty="0"/>
              <a:t> pour votre structure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40A8F017-6F13-49E3-B854-D0085362569C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 bwMode="auto">
          <a:xfrm rot="10800000" flipV="1">
            <a:off x="5760393" y="3104181"/>
            <a:ext cx="1958547" cy="1455103"/>
          </a:xfrm>
          <a:prstGeom prst="bentConnector3">
            <a:avLst>
              <a:gd name="adj1" fmla="val 1746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BE995-50A2-4567-9B35-0A8B59D3F72E}"/>
              </a:ext>
            </a:extLst>
          </p:cNvPr>
          <p:cNvSpPr/>
          <p:nvPr/>
        </p:nvSpPr>
        <p:spPr>
          <a:xfrm>
            <a:off x="7608810" y="5865566"/>
            <a:ext cx="249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Si vous avez déjà un compte sur Démarches Simplifiées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237F94-FC4B-4005-83F3-1FE6330576DF}"/>
              </a:ext>
            </a:extLst>
          </p:cNvPr>
          <p:cNvSpPr/>
          <p:nvPr/>
        </p:nvSpPr>
        <p:spPr bwMode="auto">
          <a:xfrm>
            <a:off x="4326371" y="5931914"/>
            <a:ext cx="1467209" cy="3905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3DF0A68-AB43-4B47-B566-20029C37F7A5}"/>
              </a:ext>
            </a:extLst>
          </p:cNvPr>
          <p:cNvCxnSpPr>
            <a:cxnSpLocks/>
            <a:stCxn id="25" idx="1"/>
            <a:endCxn id="27" idx="3"/>
          </p:cNvCxnSpPr>
          <p:nvPr/>
        </p:nvCxnSpPr>
        <p:spPr bwMode="auto">
          <a:xfrm flipH="1">
            <a:off x="5793580" y="6127176"/>
            <a:ext cx="181523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6737780-C627-4943-A4B3-5E56577D47E9}"/>
              </a:ext>
            </a:extLst>
          </p:cNvPr>
          <p:cNvSpPr/>
          <p:nvPr/>
        </p:nvSpPr>
        <p:spPr bwMode="auto">
          <a:xfrm>
            <a:off x="4353419" y="5422384"/>
            <a:ext cx="2661743" cy="3905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537BCD-7753-44A3-BCF8-EF022EBC480C}"/>
              </a:ext>
            </a:extLst>
          </p:cNvPr>
          <p:cNvSpPr/>
          <p:nvPr/>
        </p:nvSpPr>
        <p:spPr>
          <a:xfrm>
            <a:off x="7718939" y="4789927"/>
            <a:ext cx="2279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Si vous n’avez pas de compte (</a:t>
            </a:r>
            <a:r>
              <a:rPr lang="fr-FR" sz="1400" i="1" dirty="0" err="1"/>
              <a:t>FranceConnect</a:t>
            </a:r>
            <a:r>
              <a:rPr lang="fr-FR" sz="1400" i="1" dirty="0"/>
              <a:t> et Démarches Simplifiées)</a:t>
            </a:r>
          </a:p>
        </p:txBody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9087FF85-9BED-4197-A8A8-89DD79B8F572}"/>
              </a:ext>
            </a:extLst>
          </p:cNvPr>
          <p:cNvCxnSpPr>
            <a:cxnSpLocks/>
            <a:stCxn id="35" idx="1"/>
            <a:endCxn id="33" idx="3"/>
          </p:cNvCxnSpPr>
          <p:nvPr/>
        </p:nvCxnSpPr>
        <p:spPr bwMode="auto">
          <a:xfrm rot="10800000" flipV="1">
            <a:off x="7015163" y="5159259"/>
            <a:ext cx="703777" cy="45838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D86221C-2562-4A44-955D-EE97785124A3}"/>
              </a:ext>
            </a:extLst>
          </p:cNvPr>
          <p:cNvSpPr/>
          <p:nvPr/>
        </p:nvSpPr>
        <p:spPr>
          <a:xfrm>
            <a:off x="1871960" y="659827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Attention : vous devez absolument vous connecter avec le compte de votre structure, pas votre compte personnel !!!</a:t>
            </a:r>
          </a:p>
        </p:txBody>
      </p:sp>
    </p:spTree>
    <p:extLst>
      <p:ext uri="{BB962C8B-B14F-4D97-AF65-F5344CB8AC3E}">
        <p14:creationId xmlns:p14="http://schemas.microsoft.com/office/powerpoint/2010/main" val="135820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6</a:t>
            </a:fld>
            <a:endParaRPr lang="fr-FR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9E7E-7A3B-4867-9FB1-F4D6D6A651C6}"/>
              </a:ext>
            </a:extLst>
          </p:cNvPr>
          <p:cNvSpPr/>
          <p:nvPr/>
        </p:nvSpPr>
        <p:spPr>
          <a:xfrm>
            <a:off x="575816" y="13684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6 - Cliquer sur « Commencer la démarche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E49C3B-397B-4BE5-9831-98C10AEB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0" y="2555701"/>
            <a:ext cx="7056784" cy="36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3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7</a:t>
            </a:fld>
            <a:endParaRPr lang="fr-FR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9E7E-7A3B-4867-9FB1-F4D6D6A651C6}"/>
              </a:ext>
            </a:extLst>
          </p:cNvPr>
          <p:cNvSpPr/>
          <p:nvPr/>
        </p:nvSpPr>
        <p:spPr>
          <a:xfrm>
            <a:off x="575816" y="13684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7 - Vérifier que le SIRET correspond bien à votre structure, puis cliquer sur « Valider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06FCB9-1596-4191-B1B7-C4603E17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" y="2339677"/>
            <a:ext cx="8944736" cy="41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8</a:t>
            </a:fld>
            <a:endParaRPr lang="fr-FR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9E7E-7A3B-4867-9FB1-F4D6D6A651C6}"/>
              </a:ext>
            </a:extLst>
          </p:cNvPr>
          <p:cNvSpPr/>
          <p:nvPr/>
        </p:nvSpPr>
        <p:spPr>
          <a:xfrm>
            <a:off x="575816" y="13684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8 - Un récapitulatif des informations de votre structure vous est présenté. Pour continuer, cliquer sur « Continuer avec ces informations »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DD31A3-4A21-42E2-BCDF-D72E6646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42" y="2368301"/>
            <a:ext cx="6915188" cy="41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26408-9C6E-44DF-BC31-A8211BEAD6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4E9B4271-7BE2-4C43-BC6E-0825EC673EAC}" type="slidenum">
              <a:rPr lang="fr-FR" altLang="fr-FR" smtClean="0"/>
              <a:pPr/>
              <a:t>9</a:t>
            </a:fld>
            <a:endParaRPr lang="fr-FR" alt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9E7E-7A3B-4867-9FB1-F4D6D6A651C6}"/>
              </a:ext>
            </a:extLst>
          </p:cNvPr>
          <p:cNvSpPr/>
          <p:nvPr/>
        </p:nvSpPr>
        <p:spPr>
          <a:xfrm>
            <a:off x="575816" y="13684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9 - Remplir les différentes sections de la demande et joindre les pièces justificatives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E1FD74-BE4E-46B1-860B-255C1597F636}"/>
              </a:ext>
            </a:extLst>
          </p:cNvPr>
          <p:cNvGrpSpPr/>
          <p:nvPr/>
        </p:nvGrpSpPr>
        <p:grpSpPr>
          <a:xfrm>
            <a:off x="3816176" y="2219369"/>
            <a:ext cx="5976664" cy="4185608"/>
            <a:chOff x="2304008" y="1960099"/>
            <a:chExt cx="7704856" cy="492647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C991A51-1F32-479C-89A9-3926D8A6B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427" t="32222" r="22986" b="4592"/>
            <a:stretch/>
          </p:blipFill>
          <p:spPr>
            <a:xfrm>
              <a:off x="2304008" y="1960099"/>
              <a:ext cx="7704856" cy="492647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E3D717-DE21-473F-89F9-CAC406168A55}"/>
                </a:ext>
              </a:extLst>
            </p:cNvPr>
            <p:cNvSpPr/>
            <p:nvPr/>
          </p:nvSpPr>
          <p:spPr bwMode="auto">
            <a:xfrm>
              <a:off x="5760392" y="3131765"/>
              <a:ext cx="3024336" cy="415503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256719-D8D9-4195-8420-C354BFDE0EA7}"/>
                </a:ext>
              </a:extLst>
            </p:cNvPr>
            <p:cNvSpPr/>
            <p:nvPr/>
          </p:nvSpPr>
          <p:spPr bwMode="auto">
            <a:xfrm>
              <a:off x="2403724" y="6446983"/>
              <a:ext cx="2496484" cy="258618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C8F1E-8C6F-4438-8B6D-900DFA718F34}"/>
              </a:ext>
            </a:extLst>
          </p:cNvPr>
          <p:cNvSpPr/>
          <p:nvPr/>
        </p:nvSpPr>
        <p:spPr>
          <a:xfrm>
            <a:off x="143768" y="3129733"/>
            <a:ext cx="352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Vous pouvez inviter une autre personne pour modifier / compléter le dossier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BF710-7567-4D16-BD6B-26757912C106}"/>
              </a:ext>
            </a:extLst>
          </p:cNvPr>
          <p:cNvSpPr/>
          <p:nvPr/>
        </p:nvSpPr>
        <p:spPr>
          <a:xfrm>
            <a:off x="143769" y="4715941"/>
            <a:ext cx="3520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Votre brouillon de demande est enregistré automatiquement, vous pouvez donc revenir dessus plus tard sans valider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09A1CFE-80C6-4D43-87E2-B0BE7D414402}"/>
              </a:ext>
            </a:extLst>
          </p:cNvPr>
          <p:cNvCxnSpPr>
            <a:stCxn id="11" idx="3"/>
          </p:cNvCxnSpPr>
          <p:nvPr/>
        </p:nvCxnSpPr>
        <p:spPr bwMode="auto">
          <a:xfrm>
            <a:off x="3663993" y="3391343"/>
            <a:ext cx="283330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747B0748-CF78-4B80-8E77-09EC0C69C753}"/>
              </a:ext>
            </a:extLst>
          </p:cNvPr>
          <p:cNvCxnSpPr>
            <a:stCxn id="12" idx="3"/>
            <a:endCxn id="9" idx="1"/>
          </p:cNvCxnSpPr>
          <p:nvPr/>
        </p:nvCxnSpPr>
        <p:spPr bwMode="auto">
          <a:xfrm>
            <a:off x="3663993" y="5085273"/>
            <a:ext cx="229533" cy="105608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B82B73E-65EF-48BC-8723-86634DD5EC8C}"/>
              </a:ext>
            </a:extLst>
          </p:cNvPr>
          <p:cNvSpPr/>
          <p:nvPr/>
        </p:nvSpPr>
        <p:spPr>
          <a:xfrm>
            <a:off x="427716" y="6404977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Une fois la demande complète, cliquer sur « Déposer le dossier »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DD8E5AB9-8B02-412A-88DA-3238274F933D}"/>
              </a:ext>
            </a:extLst>
          </p:cNvPr>
          <p:cNvCxnSpPr>
            <a:cxnSpLocks/>
            <a:stCxn id="18" idx="3"/>
            <a:endCxn id="21" idx="2"/>
          </p:cNvCxnSpPr>
          <p:nvPr/>
        </p:nvCxnSpPr>
        <p:spPr bwMode="auto">
          <a:xfrm flipV="1">
            <a:off x="3380044" y="6384511"/>
            <a:ext cx="5940364" cy="28207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4E2E67-DB05-47BE-BD93-A39EAE5C26CE}"/>
              </a:ext>
            </a:extLst>
          </p:cNvPr>
          <p:cNvSpPr/>
          <p:nvPr/>
        </p:nvSpPr>
        <p:spPr bwMode="auto">
          <a:xfrm>
            <a:off x="8847975" y="6031493"/>
            <a:ext cx="944866" cy="35301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5288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1462DB3-10A5-4942-9A09-6354D890EA39}">
  <we:reference id="wa104381411" version="2.4.1.0" store="fr-FR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59E2CD3C3374FBE15942B9CB51533" ma:contentTypeVersion="3" ma:contentTypeDescription="Crée un document." ma:contentTypeScope="" ma:versionID="3af6d1ca07b48b9a47ae0fbaee4a3ccb">
  <xsd:schema xmlns:xsd="http://www.w3.org/2001/XMLSchema" xmlns:xs="http://www.w3.org/2001/XMLSchema" xmlns:p="http://schemas.microsoft.com/office/2006/metadata/properties" xmlns:ns3="b413ec5f-ef79-4644-8e0e-203a9b852b59" targetNamespace="http://schemas.microsoft.com/office/2006/metadata/properties" ma:root="true" ma:fieldsID="2164862cc6584b0db986089fd73f2fe0" ns3:_="">
    <xsd:import namespace="b413ec5f-ef79-4644-8e0e-203a9b852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ec5f-ef79-4644-8e0e-203a9b852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3F4FB-CF72-416C-A5E8-43F6BCBCC20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13ec5f-ef79-4644-8e0e-203a9b852b59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C6A7AC-EAA6-444A-B9A3-0064A0E4F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80B68-93AD-4EAF-A80A-C2FF53331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3ec5f-ef79-4644-8e0e-203a9b852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Personnalisé</PresentationFormat>
  <Paragraphs>53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Century Gothic</vt:lpstr>
      <vt:lpstr>Segoe UI</vt:lpstr>
      <vt:lpstr>Times New Roman</vt:lpstr>
      <vt:lpstr>Thème Office</vt:lpstr>
      <vt:lpstr>Démarches Simplifiées   Pas à pas Usager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ZANA</dc:creator>
  <cp:lastModifiedBy>Raphael BANNURA</cp:lastModifiedBy>
  <cp:revision>533</cp:revision>
  <cp:lastPrinted>2021-01-11T09:05:27Z</cp:lastPrinted>
  <dcterms:created xsi:type="dcterms:W3CDTF">2020-12-02T09:07:03Z</dcterms:created>
  <dcterms:modified xsi:type="dcterms:W3CDTF">2023-05-26T09:04:22Z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0x010100EA459E2CD3C3374FBE15942B9CB51533</vt:lpwstr>
  </property>
</Properties>
</file>