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32" r:id="rId2"/>
    <p:sldMasterId id="2147483744" r:id="rId3"/>
    <p:sldMasterId id="2147483720" r:id="rId4"/>
    <p:sldMasterId id="2147483708" r:id="rId5"/>
    <p:sldMasterId id="2147483684" r:id="rId6"/>
    <p:sldMasterId id="2147483672" r:id="rId7"/>
    <p:sldMasterId id="2147483660" r:id="rId8"/>
  </p:sldMasterIdLst>
  <p:sldIdLst>
    <p:sldId id="262" r:id="rId9"/>
    <p:sldId id="318" r:id="rId10"/>
    <p:sldId id="321" r:id="rId11"/>
    <p:sldId id="334" r:id="rId12"/>
    <p:sldId id="319" r:id="rId13"/>
    <p:sldId id="328" r:id="rId14"/>
    <p:sldId id="335" r:id="rId15"/>
    <p:sldId id="336" r:id="rId16"/>
    <p:sldId id="332" r:id="rId17"/>
    <p:sldId id="337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e sophie Casteigt" initials="AsC" lastIdx="1" clrIdx="0">
    <p:extLst>
      <p:ext uri="{19B8F6BF-5375-455C-9EA6-DF929625EA0E}">
        <p15:presenceInfo xmlns:p15="http://schemas.microsoft.com/office/powerpoint/2012/main" userId="Anne sophie Casteig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F5F"/>
    <a:srgbClr val="FF9933"/>
    <a:srgbClr val="E9A04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03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394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839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755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96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466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006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2148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960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669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106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615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155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697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81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611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329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460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1235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413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239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00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088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068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6437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4243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401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104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595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745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82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71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29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830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83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006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30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02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891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742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257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94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41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75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455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352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746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780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027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03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835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46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511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179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78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371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2031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966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369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911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808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493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126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409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844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15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7581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20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573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3436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0855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10978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8500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06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3677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66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15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4953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9621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7315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5066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31467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40247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9256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7270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98614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489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235538-D510-48DF-8BE0-F03929CD120E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89A54B9-F9D7-4219-9B38-D899D5553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75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slideLayout" Target="../slideLayouts/slideLayout89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9533" cy="685938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6037574"/>
            <a:ext cx="1860331" cy="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51" y="-226423"/>
            <a:ext cx="12891209" cy="725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9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E19ED-6221-4DC7-872C-F08C07D21B69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E8005-F81D-4A3D-9616-BADFB136FE36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7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4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7067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6037574"/>
            <a:ext cx="1860331" cy="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40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0"/>
            <a:ext cx="12284126" cy="691261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6037574"/>
            <a:ext cx="1860331" cy="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8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572" y="-42789"/>
            <a:ext cx="12263105" cy="690078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6037574"/>
            <a:ext cx="1860331" cy="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5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9533" cy="685938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6037574"/>
            <a:ext cx="1860331" cy="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2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101E-77B5-4BDE-A644-6D7D482FE524}" type="datetimeFigureOut">
              <a:rPr lang="fr-FR" smtClean="0"/>
              <a:t>19/02/2024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D737-9A32-43AE-BBB9-BC7CE6F074C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" y="0"/>
            <a:ext cx="12189533" cy="685938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37" y="6037574"/>
            <a:ext cx="1860331" cy="54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jpg"/><Relationship Id="rId3" Type="http://schemas.openxmlformats.org/officeDocument/2006/relationships/image" Target="../media/image14.jpg"/><Relationship Id="rId7" Type="http://schemas.openxmlformats.org/officeDocument/2006/relationships/image" Target="../media/image18.png"/><Relationship Id="rId12" Type="http://schemas.openxmlformats.org/officeDocument/2006/relationships/image" Target="../media/image2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9.xml"/><Relationship Id="rId6" Type="http://schemas.openxmlformats.org/officeDocument/2006/relationships/image" Target="../media/image17.jp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jpg"/><Relationship Id="rId9" Type="http://schemas.openxmlformats.org/officeDocument/2006/relationships/image" Target="../media/image20.jp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tabti@seinesaintdenis.fr" TargetMode="External"/><Relationship Id="rId2" Type="http://schemas.openxmlformats.org/officeDocument/2006/relationships/hyperlink" Target="https://formation-rsa.seinesaintdenis.fr/" TargetMode="Externa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7148" y="1802855"/>
            <a:ext cx="10515600" cy="287786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ACCOMPAGNEMENT RENFORCÉ VERS L’ENTREPRENEURIAT DES BÉNÉFICIAIRES DU RSA</a:t>
            </a:r>
            <a:br>
              <a:rPr lang="fr-F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2700" b="1" dirty="0">
              <a:solidFill>
                <a:schemeClr val="bg1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-1579" t="-1177" r="84445" b="72836"/>
          <a:stretch/>
        </p:blipFill>
        <p:spPr>
          <a:xfrm>
            <a:off x="-67906" y="0"/>
            <a:ext cx="2089211" cy="19438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t="2953" r="3387"/>
          <a:stretch/>
        </p:blipFill>
        <p:spPr>
          <a:xfrm>
            <a:off x="4792872" y="4417717"/>
            <a:ext cx="3143250" cy="2114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ctangle 9"/>
          <p:cNvSpPr/>
          <p:nvPr/>
        </p:nvSpPr>
        <p:spPr>
          <a:xfrm>
            <a:off x="4734741" y="6400800"/>
            <a:ext cx="500063" cy="457200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565227" y="6394029"/>
            <a:ext cx="500063" cy="457200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503565" y="5672262"/>
            <a:ext cx="2469360" cy="986556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3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662256" y="2540346"/>
            <a:ext cx="7075989" cy="3468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987900" y="1114953"/>
            <a:ext cx="7223184" cy="33247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5400" b="1" dirty="0">
              <a:solidFill>
                <a:schemeClr val="bg1"/>
              </a:solidFill>
            </a:endParaRPr>
          </a:p>
          <a:p>
            <a:r>
              <a:rPr lang="fr-FR" sz="5400" b="1" dirty="0" smtClean="0">
                <a:solidFill>
                  <a:schemeClr val="bg1"/>
                </a:solidFill>
              </a:rPr>
              <a:t>Des questions?</a:t>
            </a:r>
            <a:endParaRPr lang="fr-FR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92521"/>
            <a:ext cx="5030901" cy="2104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chemeClr val="bg1"/>
                </a:solidFill>
              </a:rPr>
              <a:t>Entreprendre n’est pas seulement un choix professionnel,</a:t>
            </a:r>
          </a:p>
          <a:p>
            <a:pPr marL="0" indent="0">
              <a:buNone/>
            </a:pPr>
            <a:r>
              <a:rPr lang="fr-FR" sz="3200" b="1" dirty="0">
                <a:solidFill>
                  <a:schemeClr val="bg1"/>
                </a:solidFill>
              </a:rPr>
              <a:t>c’est aussi un projet de vie !</a:t>
            </a:r>
          </a:p>
          <a:p>
            <a:pPr marL="0" indent="0">
              <a:buNone/>
            </a:pP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03966" y="197973"/>
            <a:ext cx="6021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2600" b="1" dirty="0">
                <a:solidFill>
                  <a:schemeClr val="bg1"/>
                </a:solidFill>
              </a:rPr>
              <a:t>En Seine-Saint-Denis, plus de </a:t>
            </a:r>
            <a:r>
              <a:rPr lang="fr-FR" sz="2600" b="1" dirty="0" smtClean="0">
                <a:solidFill>
                  <a:srgbClr val="FF9933"/>
                </a:solidFill>
              </a:rPr>
              <a:t>39</a:t>
            </a:r>
            <a:r>
              <a:rPr lang="fr-FR" sz="2600" b="1" dirty="0">
                <a:solidFill>
                  <a:srgbClr val="FF9933"/>
                </a:solidFill>
              </a:rPr>
              <a:t> 000 entreprises</a:t>
            </a:r>
            <a:r>
              <a:rPr lang="fr-FR" sz="2600" b="1" dirty="0">
                <a:solidFill>
                  <a:schemeClr val="bg1"/>
                </a:solidFill>
              </a:rPr>
              <a:t> sont créées par an. </a:t>
            </a:r>
            <a:endParaRPr lang="fr-FR" sz="2600" b="1" dirty="0" smtClean="0">
              <a:solidFill>
                <a:schemeClr val="bg1"/>
              </a:solidFill>
            </a:endParaRPr>
          </a:p>
          <a:p>
            <a:pPr algn="just">
              <a:defRPr/>
            </a:pPr>
            <a:endParaRPr lang="fr-FR" sz="2600" b="1" dirty="0" smtClean="0">
              <a:solidFill>
                <a:prstClr val="white"/>
              </a:solidFill>
            </a:endParaRPr>
          </a:p>
          <a:p>
            <a:pPr lvl="0" algn="just">
              <a:defRPr/>
            </a:pPr>
            <a:r>
              <a:rPr lang="fr-FR" sz="2600" b="1" dirty="0" smtClean="0">
                <a:solidFill>
                  <a:prstClr val="white"/>
                </a:solidFill>
              </a:rPr>
              <a:t>La </a:t>
            </a:r>
            <a:r>
              <a:rPr lang="fr-FR" sz="2600" b="1" dirty="0">
                <a:solidFill>
                  <a:prstClr val="white"/>
                </a:solidFill>
              </a:rPr>
              <a:t>création d’une entreprise nécessite beaucoup d’investissement personnel et des prises de décisions importantes.  </a:t>
            </a:r>
            <a:endParaRPr lang="fr-FR" sz="2600" b="1" dirty="0" smtClean="0">
              <a:solidFill>
                <a:prstClr val="white"/>
              </a:solidFill>
            </a:endParaRPr>
          </a:p>
          <a:p>
            <a:pPr lvl="0" algn="just">
              <a:defRPr/>
            </a:pPr>
            <a:endParaRPr lang="fr-FR" sz="2600" b="1" dirty="0">
              <a:solidFill>
                <a:prstClr val="white"/>
              </a:solidFill>
            </a:endParaRPr>
          </a:p>
          <a:p>
            <a:pPr lvl="0" algn="just">
              <a:defRPr/>
            </a:pPr>
            <a:r>
              <a:rPr lang="fr-FR" sz="2600" b="1" dirty="0">
                <a:solidFill>
                  <a:prstClr val="white"/>
                </a:solidFill>
              </a:rPr>
              <a:t>Le créateur d’entreprise a parfois un peu de mal à savoir par où commencer et surtout comment s’y prendre</a:t>
            </a:r>
            <a:r>
              <a:rPr lang="fr-FR" sz="2600" b="1" dirty="0" smtClean="0">
                <a:solidFill>
                  <a:prstClr val="white"/>
                </a:solidFill>
              </a:rPr>
              <a:t>.</a:t>
            </a:r>
          </a:p>
          <a:p>
            <a:pPr lvl="0" algn="just">
              <a:defRPr/>
            </a:pPr>
            <a:r>
              <a:rPr lang="fr-FR" sz="2600" b="1" dirty="0" smtClean="0">
                <a:solidFill>
                  <a:prstClr val="white"/>
                </a:solidFill>
              </a:rPr>
              <a:t> </a:t>
            </a:r>
            <a:endParaRPr lang="fr-FR" sz="2600" b="1" dirty="0">
              <a:solidFill>
                <a:prstClr val="white"/>
              </a:solidFill>
            </a:endParaRPr>
          </a:p>
          <a:p>
            <a:pPr lvl="0" algn="just">
              <a:defRPr/>
            </a:pPr>
            <a:r>
              <a:rPr lang="fr-FR" sz="2600" b="1" dirty="0">
                <a:solidFill>
                  <a:prstClr val="white"/>
                </a:solidFill>
              </a:rPr>
              <a:t>L’accompagnement par des professionnels est essentiel </a:t>
            </a:r>
            <a:r>
              <a:rPr lang="fr-FR" sz="2600" b="1" dirty="0">
                <a:solidFill>
                  <a:srgbClr val="FF9933"/>
                </a:solidFill>
              </a:rPr>
              <a:t>pour</a:t>
            </a:r>
            <a:r>
              <a:rPr lang="fr-FR" sz="2600" b="1" dirty="0">
                <a:solidFill>
                  <a:prstClr val="white"/>
                </a:solidFill>
              </a:rPr>
              <a:t> </a:t>
            </a:r>
            <a:r>
              <a:rPr lang="fr-FR" sz="2600" b="1" dirty="0">
                <a:solidFill>
                  <a:srgbClr val="FF9933"/>
                </a:solidFill>
              </a:rPr>
              <a:t>mettre toutes les chances de son côté pour réaliser son projet.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2906" y="5789084"/>
            <a:ext cx="2469094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5172892" y="40786"/>
            <a:ext cx="664327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fr-FR" sz="2800" b="1" dirty="0">
                <a:solidFill>
                  <a:prstClr val="white"/>
                </a:solidFill>
              </a:rPr>
              <a:t>Le Département a une offre de service complète pour les </a:t>
            </a:r>
            <a:r>
              <a:rPr lang="fr-FR" sz="2800" b="1" dirty="0" smtClean="0">
                <a:solidFill>
                  <a:prstClr val="white"/>
                </a:solidFill>
              </a:rPr>
              <a:t>bénéficiaires du RSA </a:t>
            </a:r>
            <a:r>
              <a:rPr lang="fr-FR" sz="2800" b="1" dirty="0">
                <a:solidFill>
                  <a:prstClr val="white"/>
                </a:solidFill>
              </a:rPr>
              <a:t>qui souhaitent </a:t>
            </a:r>
            <a:r>
              <a:rPr lang="fr-FR" sz="2800" b="1" dirty="0">
                <a:solidFill>
                  <a:srgbClr val="FF9933"/>
                </a:solidFill>
              </a:rPr>
              <a:t>créer ou développer leur entreprise. </a:t>
            </a:r>
            <a:endParaRPr lang="fr-FR" sz="2800" b="1" dirty="0" smtClean="0">
              <a:solidFill>
                <a:srgbClr val="FF9933"/>
              </a:solidFill>
            </a:endParaRPr>
          </a:p>
          <a:p>
            <a:pPr lvl="0" algn="just">
              <a:defRPr/>
            </a:pPr>
            <a:endParaRPr lang="fr-FR" sz="2800" b="1" dirty="0">
              <a:solidFill>
                <a:prstClr val="white"/>
              </a:solidFill>
            </a:endParaRPr>
          </a:p>
          <a:p>
            <a:pPr lvl="0" algn="just">
              <a:defRPr/>
            </a:pPr>
            <a:r>
              <a:rPr lang="fr-FR" sz="2800" b="1" dirty="0">
                <a:solidFill>
                  <a:prstClr val="white"/>
                </a:solidFill>
              </a:rPr>
              <a:t>L'offre de service répond aux différentes étapes que doivent franchir les porteurs de projets. </a:t>
            </a:r>
            <a:r>
              <a:rPr lang="fr-FR" sz="2800" b="1" dirty="0">
                <a:solidFill>
                  <a:srgbClr val="FF9933"/>
                </a:solidFill>
              </a:rPr>
              <a:t>De l’idée au démarrage de l’activité puis à son suivi</a:t>
            </a:r>
            <a:r>
              <a:rPr lang="fr-FR" sz="2800" b="1" dirty="0">
                <a:solidFill>
                  <a:prstClr val="white"/>
                </a:solidFill>
              </a:rPr>
              <a:t>, le chemin est souvent long. </a:t>
            </a:r>
            <a:endParaRPr lang="fr-FR" sz="2800" b="1" dirty="0" smtClean="0">
              <a:solidFill>
                <a:prstClr val="white"/>
              </a:solidFill>
            </a:endParaRPr>
          </a:p>
          <a:p>
            <a:pPr lvl="0" algn="just">
              <a:defRPr/>
            </a:pPr>
            <a:endParaRPr lang="fr-FR" sz="2800" b="1" dirty="0">
              <a:solidFill>
                <a:prstClr val="white"/>
              </a:solidFill>
            </a:endParaRPr>
          </a:p>
          <a:p>
            <a:pPr lvl="0" algn="just">
              <a:defRPr/>
            </a:pPr>
            <a:r>
              <a:rPr lang="fr-FR" sz="2800" b="1" dirty="0" smtClean="0">
                <a:solidFill>
                  <a:prstClr val="white"/>
                </a:solidFill>
              </a:rPr>
              <a:t>Le </a:t>
            </a:r>
            <a:r>
              <a:rPr lang="fr-FR" sz="2800" b="1" dirty="0">
                <a:solidFill>
                  <a:prstClr val="white"/>
                </a:solidFill>
              </a:rPr>
              <a:t>Département souhaite </a:t>
            </a:r>
            <a:r>
              <a:rPr lang="fr-FR" sz="2800" b="1" dirty="0" smtClean="0">
                <a:solidFill>
                  <a:prstClr val="white"/>
                </a:solidFill>
              </a:rPr>
              <a:t>aider et </a:t>
            </a:r>
            <a:r>
              <a:rPr lang="fr-FR" sz="2800" b="1" dirty="0">
                <a:solidFill>
                  <a:prstClr val="white"/>
                </a:solidFill>
              </a:rPr>
              <a:t>informer les créateurs d’activité et </a:t>
            </a:r>
            <a:r>
              <a:rPr lang="fr-FR" sz="2800" b="1" dirty="0">
                <a:solidFill>
                  <a:srgbClr val="FF9933"/>
                </a:solidFill>
              </a:rPr>
              <a:t>orienter et accompagner</a:t>
            </a:r>
            <a:r>
              <a:rPr lang="fr-FR" sz="2800" b="1" dirty="0">
                <a:solidFill>
                  <a:prstClr val="white"/>
                </a:solidFill>
              </a:rPr>
              <a:t> </a:t>
            </a:r>
            <a:r>
              <a:rPr lang="fr-FR" sz="2800" b="1" dirty="0">
                <a:solidFill>
                  <a:srgbClr val="FF9933"/>
                </a:solidFill>
              </a:rPr>
              <a:t>les </a:t>
            </a:r>
            <a:r>
              <a:rPr lang="fr-FR" sz="2800" b="1" dirty="0" smtClean="0">
                <a:solidFill>
                  <a:srgbClr val="FF9933"/>
                </a:solidFill>
              </a:rPr>
              <a:t>entrepreneurs </a:t>
            </a:r>
            <a:r>
              <a:rPr lang="fr-FR" sz="2800" b="1" dirty="0">
                <a:solidFill>
                  <a:srgbClr val="FF9933"/>
                </a:solidFill>
              </a:rPr>
              <a:t>tout au long de leur projet.</a:t>
            </a:r>
            <a:r>
              <a:rPr lang="fr-FR" sz="2800" b="1" dirty="0">
                <a:solidFill>
                  <a:prstClr val="white"/>
                </a:solidFill>
              </a:rPr>
              <a:t> </a:t>
            </a:r>
            <a:r>
              <a:rPr lang="fr-FR" sz="2400" b="1" dirty="0">
                <a:solidFill>
                  <a:prstClr val="white"/>
                </a:solidFill>
              </a:rPr>
              <a:t> 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03565" y="5672262"/>
            <a:ext cx="2469360" cy="986556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0" y="2479904"/>
            <a:ext cx="5030901" cy="1739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b="1" dirty="0">
                <a:solidFill>
                  <a:schemeClr val="bg1"/>
                </a:solidFill>
              </a:rPr>
              <a:t>L’entrepreneuriat est un levier d’insertion </a:t>
            </a:r>
            <a:r>
              <a:rPr lang="fr-FR" sz="3200" b="1" u="sng" dirty="0">
                <a:solidFill>
                  <a:schemeClr val="bg1"/>
                </a:solidFill>
              </a:rPr>
              <a:t>quelque soit l’issue du parcours.</a:t>
            </a:r>
          </a:p>
          <a:p>
            <a:pPr marL="0" indent="0">
              <a:buNone/>
            </a:pPr>
            <a:endParaRPr lang="fr-FR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5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5251269" y="1242568"/>
            <a:ext cx="64007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fr-FR" sz="2800" b="1" dirty="0" smtClean="0">
                <a:solidFill>
                  <a:prstClr val="white"/>
                </a:solidFill>
              </a:rPr>
              <a:t>En 2023, 3 440 allocataires du RSA ont signalé un projet d’insertion basé sur l’entrepreneuriat :</a:t>
            </a:r>
          </a:p>
          <a:p>
            <a:pPr lvl="0" algn="just">
              <a:defRPr/>
            </a:pPr>
            <a:endParaRPr lang="fr-FR" sz="2800" b="1" dirty="0" smtClean="0">
              <a:solidFill>
                <a:prstClr val="white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rgbClr val="FF9933"/>
                </a:solidFill>
              </a:rPr>
              <a:t>1 388 dans leur CER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r>
              <a:rPr lang="fr-FR" sz="2800" b="1" dirty="0" smtClean="0">
                <a:solidFill>
                  <a:srgbClr val="FF9933"/>
                </a:solidFill>
              </a:rPr>
              <a:t>2 052 dans leur PPAE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  <a:defRPr/>
            </a:pPr>
            <a:endParaRPr lang="fr-FR" sz="2800" b="1" dirty="0">
              <a:solidFill>
                <a:srgbClr val="FF9933"/>
              </a:solidFill>
            </a:endParaRPr>
          </a:p>
          <a:p>
            <a:pPr lvl="0" algn="just">
              <a:defRPr/>
            </a:pPr>
            <a:r>
              <a:rPr lang="fr-FR" sz="2800" b="1" dirty="0" smtClean="0">
                <a:solidFill>
                  <a:schemeClr val="bg1"/>
                </a:solidFill>
              </a:rPr>
              <a:t>En 2022, 4 230 allocataires du RSA ont déjà un statut de Travailleur Indépendant.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03565" y="5672262"/>
            <a:ext cx="2469360" cy="986556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58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90265"/>
            <a:ext cx="4754880" cy="1287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b="1" dirty="0" smtClean="0">
                <a:solidFill>
                  <a:schemeClr val="bg1"/>
                </a:solidFill>
              </a:rPr>
              <a:t>Porteur.se </a:t>
            </a:r>
            <a:r>
              <a:rPr lang="fr-FR" sz="4400" b="1" dirty="0">
                <a:solidFill>
                  <a:schemeClr val="bg1"/>
                </a:solidFill>
              </a:rPr>
              <a:t>d’un projet entrepreneurial</a:t>
            </a:r>
          </a:p>
          <a:p>
            <a:pPr marL="0" indent="0">
              <a:buNone/>
            </a:pP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12082" y="644417"/>
            <a:ext cx="63224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J’ai une envie, une </a:t>
            </a:r>
            <a:r>
              <a:rPr lang="fr-FR" sz="2800" b="1" dirty="0" smtClean="0">
                <a:solidFill>
                  <a:prstClr val="white"/>
                </a:solidFill>
              </a:rPr>
              <a:t>idée.</a:t>
            </a:r>
            <a:endParaRPr lang="fr-FR" sz="2800" b="1" dirty="0">
              <a:solidFill>
                <a:prstClr val="white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Je mesure ma capacité à entreprendre et à mobiliser mes ressources avant de passer au </a:t>
            </a:r>
            <a:r>
              <a:rPr lang="fr-FR" sz="2800" b="1" dirty="0" smtClean="0">
                <a:solidFill>
                  <a:prstClr val="white"/>
                </a:solidFill>
              </a:rPr>
              <a:t>projet.</a:t>
            </a:r>
            <a:endParaRPr lang="fr-FR" sz="2800" b="1" dirty="0">
              <a:solidFill>
                <a:prstClr val="white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Je construis mon </a:t>
            </a:r>
            <a:r>
              <a:rPr lang="fr-FR" sz="2800" b="1" dirty="0" smtClean="0">
                <a:solidFill>
                  <a:prstClr val="white"/>
                </a:solidFill>
              </a:rPr>
              <a:t>projet et je </a:t>
            </a:r>
            <a:r>
              <a:rPr lang="fr-FR" sz="2800" b="1" dirty="0">
                <a:solidFill>
                  <a:prstClr val="white"/>
                </a:solidFill>
              </a:rPr>
              <a:t>formalise mon business </a:t>
            </a:r>
            <a:r>
              <a:rPr lang="fr-FR" sz="2800" b="1" dirty="0" smtClean="0">
                <a:solidFill>
                  <a:prstClr val="white"/>
                </a:solidFill>
              </a:rPr>
              <a:t>plan.</a:t>
            </a:r>
            <a:endParaRPr lang="fr-FR" sz="2800" b="1" dirty="0">
              <a:solidFill>
                <a:prstClr val="white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J’intègre un programme de formation aux compétences </a:t>
            </a:r>
            <a:r>
              <a:rPr lang="fr-FR" sz="2800" b="1" dirty="0" smtClean="0">
                <a:solidFill>
                  <a:prstClr val="white"/>
                </a:solidFill>
              </a:rPr>
              <a:t>entrepreneuriales.</a:t>
            </a:r>
            <a:endParaRPr lang="fr-FR" sz="2800" b="1" dirty="0">
              <a:solidFill>
                <a:prstClr val="white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Je recherche un appui financier pour créer mon </a:t>
            </a:r>
            <a:r>
              <a:rPr lang="fr-FR" sz="2800" b="1" dirty="0" smtClean="0">
                <a:solidFill>
                  <a:prstClr val="white"/>
                </a:solidFill>
              </a:rPr>
              <a:t>entreprise.</a:t>
            </a:r>
            <a:endParaRPr lang="fr-FR" sz="2800" b="1" dirty="0">
              <a:solidFill>
                <a:prstClr val="white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je développe des outils pour piloter le démarrage de mon </a:t>
            </a:r>
            <a:r>
              <a:rPr lang="fr-FR" sz="2800" b="1" dirty="0" smtClean="0">
                <a:solidFill>
                  <a:prstClr val="white"/>
                </a:solidFill>
              </a:rPr>
              <a:t>activité.</a:t>
            </a:r>
            <a:endParaRPr lang="fr-FR" sz="2800" b="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03565" y="5868207"/>
            <a:ext cx="2469360" cy="986556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5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345" y="2407831"/>
            <a:ext cx="4754880" cy="1287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400" b="1" dirty="0" smtClean="0">
                <a:solidFill>
                  <a:schemeClr val="bg1"/>
                </a:solidFill>
              </a:rPr>
              <a:t>Travailleur.se </a:t>
            </a:r>
            <a:r>
              <a:rPr lang="fr-FR" sz="4400" b="1" dirty="0">
                <a:solidFill>
                  <a:schemeClr val="bg1"/>
                </a:solidFill>
              </a:rPr>
              <a:t>Indépendant</a:t>
            </a:r>
          </a:p>
          <a:p>
            <a:pPr marL="0" indent="0">
              <a:buNone/>
            </a:pP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258617" y="457200"/>
            <a:ext cx="671430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FR" sz="2800" b="1" dirty="0">
                <a:solidFill>
                  <a:prstClr val="white"/>
                </a:solidFill>
              </a:rPr>
              <a:t>Je bénéficie d’un diagnostic de mon activité pour identifier mes difficultés à générer des </a:t>
            </a:r>
            <a:r>
              <a:rPr lang="fr-FR" sz="2800" b="1" dirty="0" smtClean="0">
                <a:solidFill>
                  <a:prstClr val="white"/>
                </a:solidFill>
              </a:rPr>
              <a:t>revenus.</a:t>
            </a:r>
          </a:p>
          <a:p>
            <a:pPr lvl="0">
              <a:defRPr/>
            </a:pPr>
            <a:endParaRPr lang="fr-FR" sz="2800" b="1" dirty="0">
              <a:solidFill>
                <a:prstClr val="white"/>
              </a:solidFill>
            </a:endParaRPr>
          </a:p>
          <a:p>
            <a:pPr lvl="0">
              <a:defRPr/>
            </a:pPr>
            <a:r>
              <a:rPr lang="fr-FR" sz="2800" b="1" dirty="0" smtClean="0">
                <a:solidFill>
                  <a:prstClr val="white"/>
                </a:solidFill>
              </a:rPr>
              <a:t>Je peux être </a:t>
            </a:r>
            <a:r>
              <a:rPr lang="fr-FR" sz="2800" b="1" dirty="0" err="1" smtClean="0">
                <a:solidFill>
                  <a:prstClr val="white"/>
                </a:solidFill>
              </a:rPr>
              <a:t>accompagné.e</a:t>
            </a:r>
            <a:r>
              <a:rPr lang="fr-FR" sz="2800" b="1" dirty="0" smtClean="0">
                <a:solidFill>
                  <a:prstClr val="white"/>
                </a:solidFill>
              </a:rPr>
              <a:t> à:</a:t>
            </a:r>
            <a:endParaRPr lang="fr-FR" sz="2800" b="1" dirty="0">
              <a:solidFill>
                <a:prstClr val="white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C</a:t>
            </a:r>
            <a:r>
              <a:rPr lang="fr-FR" sz="2800" b="1" dirty="0" smtClean="0">
                <a:solidFill>
                  <a:prstClr val="white"/>
                </a:solidFill>
              </a:rPr>
              <a:t>onsolider </a:t>
            </a:r>
            <a:r>
              <a:rPr lang="fr-FR" sz="2800" b="1" dirty="0">
                <a:solidFill>
                  <a:prstClr val="white"/>
                </a:solidFill>
              </a:rPr>
              <a:t>mon </a:t>
            </a:r>
            <a:r>
              <a:rPr lang="fr-FR" sz="2800" b="1" dirty="0" smtClean="0">
                <a:solidFill>
                  <a:prstClr val="white"/>
                </a:solidFill>
              </a:rPr>
              <a:t>activité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sz="2800" b="1" dirty="0" smtClean="0">
                <a:solidFill>
                  <a:prstClr val="white"/>
                </a:solidFill>
              </a:rPr>
              <a:t>Trouver un </a:t>
            </a:r>
            <a:r>
              <a:rPr lang="fr-FR" sz="2800" b="1" dirty="0">
                <a:solidFill>
                  <a:prstClr val="white"/>
                </a:solidFill>
              </a:rPr>
              <a:t>appui financier mon développer mon </a:t>
            </a:r>
            <a:r>
              <a:rPr lang="fr-FR" sz="2800" b="1" dirty="0" smtClean="0">
                <a:solidFill>
                  <a:prstClr val="white"/>
                </a:solidFill>
              </a:rPr>
              <a:t>activité</a:t>
            </a:r>
            <a:endParaRPr lang="fr-FR" sz="2800" b="1" dirty="0">
              <a:solidFill>
                <a:prstClr val="white"/>
              </a:solidFill>
            </a:endParaRPr>
          </a:p>
          <a:p>
            <a:pPr lvl="0">
              <a:defRPr/>
            </a:pPr>
            <a:r>
              <a:rPr lang="fr-FR" sz="2800" b="1" dirty="0" smtClean="0">
                <a:solidFill>
                  <a:prstClr val="white"/>
                </a:solidFill>
              </a:rPr>
              <a:t>Ou </a:t>
            </a:r>
            <a:endParaRPr lang="fr-FR" sz="2800" b="1" dirty="0">
              <a:solidFill>
                <a:prstClr val="white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C</a:t>
            </a:r>
            <a:r>
              <a:rPr lang="fr-FR" sz="2800" b="1" dirty="0" smtClean="0">
                <a:solidFill>
                  <a:prstClr val="white"/>
                </a:solidFill>
              </a:rPr>
              <a:t>esser </a:t>
            </a:r>
            <a:r>
              <a:rPr lang="fr-FR" sz="2800" b="1" dirty="0">
                <a:solidFill>
                  <a:prstClr val="white"/>
                </a:solidFill>
              </a:rPr>
              <a:t>mon activité et à réorienter mon parcours </a:t>
            </a:r>
            <a:r>
              <a:rPr lang="fr-FR" sz="2800" b="1" dirty="0" smtClean="0">
                <a:solidFill>
                  <a:prstClr val="white"/>
                </a:solidFill>
              </a:rPr>
              <a:t>d’insertion si c’est nécessaire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sz="2800" b="1" dirty="0">
                <a:solidFill>
                  <a:prstClr val="white"/>
                </a:solidFill>
              </a:rPr>
              <a:t>T</a:t>
            </a:r>
            <a:r>
              <a:rPr lang="fr-FR" sz="2800" b="1" dirty="0" smtClean="0">
                <a:solidFill>
                  <a:prstClr val="white"/>
                </a:solidFill>
              </a:rPr>
              <a:t>rouver </a:t>
            </a:r>
            <a:r>
              <a:rPr lang="fr-FR" sz="2800" b="1" dirty="0">
                <a:solidFill>
                  <a:prstClr val="white"/>
                </a:solidFill>
              </a:rPr>
              <a:t>un emploi </a:t>
            </a:r>
            <a:r>
              <a:rPr lang="fr-FR" sz="2800" b="1" dirty="0" smtClean="0">
                <a:solidFill>
                  <a:prstClr val="white"/>
                </a:solidFill>
              </a:rPr>
              <a:t>salarié en </a:t>
            </a:r>
            <a:r>
              <a:rPr lang="fr-FR" sz="2800" b="1" dirty="0">
                <a:solidFill>
                  <a:prstClr val="white"/>
                </a:solidFill>
              </a:rPr>
              <a:t>complément de mon </a:t>
            </a:r>
            <a:r>
              <a:rPr lang="fr-FR" sz="2800" b="1" dirty="0" smtClean="0">
                <a:solidFill>
                  <a:prstClr val="white"/>
                </a:solidFill>
              </a:rPr>
              <a:t>activité</a:t>
            </a:r>
          </a:p>
          <a:p>
            <a:pPr lvl="0">
              <a:defRPr/>
            </a:pPr>
            <a:endParaRPr lang="fr-FR" sz="2400" b="1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03565" y="5868207"/>
            <a:ext cx="2469360" cy="986556"/>
          </a:xfrm>
          <a:prstGeom prst="rect">
            <a:avLst/>
          </a:prstGeom>
          <a:solidFill>
            <a:srgbClr val="242F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0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0641" y="545256"/>
            <a:ext cx="2208485" cy="5111665"/>
          </a:xfrm>
          <a:custGeom>
            <a:avLst/>
            <a:gdLst/>
            <a:ahLst/>
            <a:cxnLst/>
            <a:rect l="l" t="t" r="r" b="b"/>
            <a:pathLst>
              <a:path w="3245485" h="2597785">
                <a:moveTo>
                  <a:pt x="2957296" y="0"/>
                </a:moveTo>
                <a:lnTo>
                  <a:pt x="0" y="0"/>
                </a:lnTo>
                <a:lnTo>
                  <a:pt x="0" y="2309304"/>
                </a:lnTo>
                <a:lnTo>
                  <a:pt x="3769" y="2356018"/>
                </a:lnTo>
                <a:lnTo>
                  <a:pt x="14682" y="2400333"/>
                </a:lnTo>
                <a:lnTo>
                  <a:pt x="32146" y="2441655"/>
                </a:lnTo>
                <a:lnTo>
                  <a:pt x="55567" y="2479391"/>
                </a:lnTo>
                <a:lnTo>
                  <a:pt x="84353" y="2512949"/>
                </a:lnTo>
                <a:lnTo>
                  <a:pt x="117910" y="2541734"/>
                </a:lnTo>
                <a:lnTo>
                  <a:pt x="155647" y="2565156"/>
                </a:lnTo>
                <a:lnTo>
                  <a:pt x="196969" y="2582619"/>
                </a:lnTo>
                <a:lnTo>
                  <a:pt x="241283" y="2593532"/>
                </a:lnTo>
                <a:lnTo>
                  <a:pt x="287997" y="2597302"/>
                </a:lnTo>
                <a:lnTo>
                  <a:pt x="3245294" y="2597302"/>
                </a:lnTo>
                <a:lnTo>
                  <a:pt x="3245294" y="287997"/>
                </a:lnTo>
                <a:lnTo>
                  <a:pt x="3241525" y="241283"/>
                </a:lnTo>
                <a:lnTo>
                  <a:pt x="3230613" y="196969"/>
                </a:lnTo>
                <a:lnTo>
                  <a:pt x="3213150" y="155647"/>
                </a:lnTo>
                <a:lnTo>
                  <a:pt x="3189730" y="117910"/>
                </a:lnTo>
                <a:lnTo>
                  <a:pt x="3160945" y="84353"/>
                </a:lnTo>
                <a:lnTo>
                  <a:pt x="3127389" y="55567"/>
                </a:lnTo>
                <a:lnTo>
                  <a:pt x="3089652" y="32146"/>
                </a:lnTo>
                <a:lnTo>
                  <a:pt x="3048330" y="14682"/>
                </a:lnTo>
                <a:lnTo>
                  <a:pt x="3004013" y="3769"/>
                </a:lnTo>
                <a:lnTo>
                  <a:pt x="2957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3" name="object 3"/>
          <p:cNvSpPr/>
          <p:nvPr/>
        </p:nvSpPr>
        <p:spPr>
          <a:xfrm>
            <a:off x="4189495" y="517637"/>
            <a:ext cx="2740873" cy="6075683"/>
          </a:xfrm>
          <a:custGeom>
            <a:avLst/>
            <a:gdLst/>
            <a:ahLst/>
            <a:cxnLst/>
            <a:rect l="l" t="t" r="r" b="b"/>
            <a:pathLst>
              <a:path w="3245484" h="9473565">
                <a:moveTo>
                  <a:pt x="2957296" y="0"/>
                </a:moveTo>
                <a:lnTo>
                  <a:pt x="0" y="0"/>
                </a:lnTo>
                <a:lnTo>
                  <a:pt x="0" y="9185249"/>
                </a:lnTo>
                <a:lnTo>
                  <a:pt x="3769" y="9231963"/>
                </a:lnTo>
                <a:lnTo>
                  <a:pt x="14682" y="9276278"/>
                </a:lnTo>
                <a:lnTo>
                  <a:pt x="32146" y="9317600"/>
                </a:lnTo>
                <a:lnTo>
                  <a:pt x="55567" y="9355336"/>
                </a:lnTo>
                <a:lnTo>
                  <a:pt x="84353" y="9388894"/>
                </a:lnTo>
                <a:lnTo>
                  <a:pt x="117910" y="9417680"/>
                </a:lnTo>
                <a:lnTo>
                  <a:pt x="155647" y="9441101"/>
                </a:lnTo>
                <a:lnTo>
                  <a:pt x="196969" y="9458564"/>
                </a:lnTo>
                <a:lnTo>
                  <a:pt x="241283" y="9469478"/>
                </a:lnTo>
                <a:lnTo>
                  <a:pt x="287997" y="9473247"/>
                </a:lnTo>
                <a:lnTo>
                  <a:pt x="3245294" y="9473247"/>
                </a:lnTo>
                <a:lnTo>
                  <a:pt x="3245294" y="287997"/>
                </a:lnTo>
                <a:lnTo>
                  <a:pt x="3241525" y="241283"/>
                </a:lnTo>
                <a:lnTo>
                  <a:pt x="3230613" y="196969"/>
                </a:lnTo>
                <a:lnTo>
                  <a:pt x="3213150" y="155647"/>
                </a:lnTo>
                <a:lnTo>
                  <a:pt x="3189730" y="117910"/>
                </a:lnTo>
                <a:lnTo>
                  <a:pt x="3160945" y="84353"/>
                </a:lnTo>
                <a:lnTo>
                  <a:pt x="3127389" y="55567"/>
                </a:lnTo>
                <a:lnTo>
                  <a:pt x="3089652" y="32146"/>
                </a:lnTo>
                <a:lnTo>
                  <a:pt x="3048330" y="14682"/>
                </a:lnTo>
                <a:lnTo>
                  <a:pt x="3004013" y="3769"/>
                </a:lnTo>
                <a:lnTo>
                  <a:pt x="2957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4265" y="898397"/>
            <a:ext cx="929287" cy="33554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00641" y="1887612"/>
            <a:ext cx="993175" cy="44329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4281190" y="729261"/>
            <a:ext cx="1007486" cy="5499839"/>
            <a:chOff x="4050004" y="1002804"/>
            <a:chExt cx="1449070" cy="857567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50004" y="1002804"/>
              <a:ext cx="1448993" cy="75317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0040" y="5079799"/>
              <a:ext cx="768921" cy="8846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50004" y="6361709"/>
              <a:ext cx="1448993" cy="58629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149001" y="7391035"/>
              <a:ext cx="1251000" cy="43499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050004" y="8099996"/>
              <a:ext cx="1448993" cy="58630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050004" y="8991993"/>
              <a:ext cx="1448993" cy="58629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050004" y="2527033"/>
              <a:ext cx="1448993" cy="28194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050004" y="3386404"/>
              <a:ext cx="1448993" cy="541205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50004" y="4165600"/>
              <a:ext cx="1448993" cy="565988"/>
            </a:xfrm>
            <a:prstGeom prst="rect">
              <a:avLst/>
            </a:prstGeom>
          </p:spPr>
        </p:pic>
      </p:grpSp>
      <p:sp>
        <p:nvSpPr>
          <p:cNvPr id="23" name="object 2"/>
          <p:cNvSpPr/>
          <p:nvPr/>
        </p:nvSpPr>
        <p:spPr>
          <a:xfrm>
            <a:off x="7022063" y="528735"/>
            <a:ext cx="2271208" cy="4404077"/>
          </a:xfrm>
          <a:custGeom>
            <a:avLst/>
            <a:gdLst/>
            <a:ahLst/>
            <a:cxnLst/>
            <a:rect l="l" t="t" r="r" b="b"/>
            <a:pathLst>
              <a:path w="3245485" h="3771265">
                <a:moveTo>
                  <a:pt x="2957296" y="0"/>
                </a:moveTo>
                <a:lnTo>
                  <a:pt x="0" y="0"/>
                </a:lnTo>
                <a:lnTo>
                  <a:pt x="0" y="3483102"/>
                </a:lnTo>
                <a:lnTo>
                  <a:pt x="3769" y="3529816"/>
                </a:lnTo>
                <a:lnTo>
                  <a:pt x="14682" y="3574130"/>
                </a:lnTo>
                <a:lnTo>
                  <a:pt x="32146" y="3615452"/>
                </a:lnTo>
                <a:lnTo>
                  <a:pt x="55567" y="3653188"/>
                </a:lnTo>
                <a:lnTo>
                  <a:pt x="84353" y="3686746"/>
                </a:lnTo>
                <a:lnTo>
                  <a:pt x="117910" y="3715532"/>
                </a:lnTo>
                <a:lnTo>
                  <a:pt x="155647" y="3738953"/>
                </a:lnTo>
                <a:lnTo>
                  <a:pt x="196969" y="3756417"/>
                </a:lnTo>
                <a:lnTo>
                  <a:pt x="241283" y="3767330"/>
                </a:lnTo>
                <a:lnTo>
                  <a:pt x="287997" y="3771099"/>
                </a:lnTo>
                <a:lnTo>
                  <a:pt x="3245294" y="3771099"/>
                </a:lnTo>
                <a:lnTo>
                  <a:pt x="3245294" y="287997"/>
                </a:lnTo>
                <a:lnTo>
                  <a:pt x="3241525" y="241283"/>
                </a:lnTo>
                <a:lnTo>
                  <a:pt x="3230613" y="196969"/>
                </a:lnTo>
                <a:lnTo>
                  <a:pt x="3213150" y="155647"/>
                </a:lnTo>
                <a:lnTo>
                  <a:pt x="3189730" y="117910"/>
                </a:lnTo>
                <a:lnTo>
                  <a:pt x="3160945" y="84353"/>
                </a:lnTo>
                <a:lnTo>
                  <a:pt x="3127389" y="55567"/>
                </a:lnTo>
                <a:lnTo>
                  <a:pt x="3089652" y="32146"/>
                </a:lnTo>
                <a:lnTo>
                  <a:pt x="3048330" y="14682"/>
                </a:lnTo>
                <a:lnTo>
                  <a:pt x="3004013" y="3769"/>
                </a:lnTo>
                <a:lnTo>
                  <a:pt x="2957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24" name="object 3"/>
          <p:cNvSpPr/>
          <p:nvPr/>
        </p:nvSpPr>
        <p:spPr>
          <a:xfrm>
            <a:off x="9537631" y="552048"/>
            <a:ext cx="2419767" cy="5123708"/>
          </a:xfrm>
          <a:custGeom>
            <a:avLst/>
            <a:gdLst/>
            <a:ahLst/>
            <a:cxnLst/>
            <a:rect l="l" t="t" r="r" b="b"/>
            <a:pathLst>
              <a:path w="3245484" h="6511925">
                <a:moveTo>
                  <a:pt x="2957296" y="0"/>
                </a:moveTo>
                <a:lnTo>
                  <a:pt x="0" y="0"/>
                </a:lnTo>
                <a:lnTo>
                  <a:pt x="0" y="6223698"/>
                </a:lnTo>
                <a:lnTo>
                  <a:pt x="3769" y="6270415"/>
                </a:lnTo>
                <a:lnTo>
                  <a:pt x="14682" y="6314732"/>
                </a:lnTo>
                <a:lnTo>
                  <a:pt x="32146" y="6356054"/>
                </a:lnTo>
                <a:lnTo>
                  <a:pt x="55567" y="6393790"/>
                </a:lnTo>
                <a:lnTo>
                  <a:pt x="84353" y="6427347"/>
                </a:lnTo>
                <a:lnTo>
                  <a:pt x="117910" y="6456132"/>
                </a:lnTo>
                <a:lnTo>
                  <a:pt x="155647" y="6479552"/>
                </a:lnTo>
                <a:lnTo>
                  <a:pt x="196969" y="6497015"/>
                </a:lnTo>
                <a:lnTo>
                  <a:pt x="241283" y="6507927"/>
                </a:lnTo>
                <a:lnTo>
                  <a:pt x="287997" y="6511696"/>
                </a:lnTo>
                <a:lnTo>
                  <a:pt x="3245294" y="6511696"/>
                </a:lnTo>
                <a:lnTo>
                  <a:pt x="3245294" y="287997"/>
                </a:lnTo>
                <a:lnTo>
                  <a:pt x="3241525" y="241283"/>
                </a:lnTo>
                <a:lnTo>
                  <a:pt x="3230613" y="196969"/>
                </a:lnTo>
                <a:lnTo>
                  <a:pt x="3213150" y="155647"/>
                </a:lnTo>
                <a:lnTo>
                  <a:pt x="3189730" y="117910"/>
                </a:lnTo>
                <a:lnTo>
                  <a:pt x="3160945" y="84353"/>
                </a:lnTo>
                <a:lnTo>
                  <a:pt x="3127389" y="55567"/>
                </a:lnTo>
                <a:lnTo>
                  <a:pt x="3089652" y="32146"/>
                </a:lnTo>
                <a:lnTo>
                  <a:pt x="3048330" y="14682"/>
                </a:lnTo>
                <a:lnTo>
                  <a:pt x="3004013" y="3769"/>
                </a:lnTo>
                <a:lnTo>
                  <a:pt x="29572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6" name="object 5"/>
          <p:cNvSpPr txBox="1"/>
          <p:nvPr/>
        </p:nvSpPr>
        <p:spPr>
          <a:xfrm>
            <a:off x="8049937" y="1040663"/>
            <a:ext cx="1157187" cy="1898486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marR="3258">
              <a:spcBef>
                <a:spcPts val="64"/>
              </a:spcBef>
            </a:pPr>
            <a:r>
              <a:rPr lang="fr-FR" sz="1400" b="1" dirty="0" smtClean="0">
                <a:solidFill>
                  <a:srgbClr val="242F5F"/>
                </a:solidFill>
              </a:rPr>
              <a:t>J’ai besoin d’un financement </a:t>
            </a:r>
            <a:r>
              <a:rPr lang="fr-FR" sz="1400" dirty="0" smtClean="0">
                <a:solidFill>
                  <a:srgbClr val="242F5F"/>
                </a:solidFill>
              </a:rPr>
              <a:t>pour mon entreprise </a:t>
            </a:r>
            <a:r>
              <a:rPr lang="fr-FR" sz="1400" i="1" dirty="0" smtClean="0">
                <a:solidFill>
                  <a:srgbClr val="242F5F"/>
                </a:solidFill>
              </a:rPr>
              <a:t>(microcrédit, prêt d’honneur, garantie sur le prêt bancaire)</a:t>
            </a:r>
          </a:p>
          <a:p>
            <a:pPr marL="8145" marR="3258">
              <a:spcBef>
                <a:spcPts val="64"/>
              </a:spcBef>
            </a:pPr>
            <a:endParaRPr lang="fr-FR" sz="1000" b="1" dirty="0">
              <a:solidFill>
                <a:srgbClr val="242F5F"/>
              </a:solidFill>
            </a:endParaRPr>
          </a:p>
        </p:txBody>
      </p:sp>
      <p:pic>
        <p:nvPicPr>
          <p:cNvPr id="30" name="object 9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137583" y="907529"/>
            <a:ext cx="929287" cy="290471"/>
          </a:xfrm>
          <a:prstGeom prst="rect">
            <a:avLst/>
          </a:prstGeom>
        </p:spPr>
      </p:pic>
      <p:pic>
        <p:nvPicPr>
          <p:cNvPr id="31" name="object 1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55719" y="2434802"/>
            <a:ext cx="686859" cy="390948"/>
          </a:xfrm>
          <a:prstGeom prst="rect">
            <a:avLst/>
          </a:prstGeom>
        </p:spPr>
      </p:pic>
      <p:pic>
        <p:nvPicPr>
          <p:cNvPr id="32" name="object 1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034504" y="1764214"/>
            <a:ext cx="929287" cy="319273"/>
          </a:xfrm>
          <a:prstGeom prst="rect">
            <a:avLst/>
          </a:prstGeom>
        </p:spPr>
      </p:pic>
      <p:grpSp>
        <p:nvGrpSpPr>
          <p:cNvPr id="33" name="object 12"/>
          <p:cNvGrpSpPr/>
          <p:nvPr/>
        </p:nvGrpSpPr>
        <p:grpSpPr>
          <a:xfrm>
            <a:off x="9558407" y="1083725"/>
            <a:ext cx="984859" cy="2796425"/>
            <a:chOff x="3960000" y="1002804"/>
            <a:chExt cx="1535652" cy="4223476"/>
          </a:xfrm>
        </p:grpSpPr>
        <p:pic>
          <p:nvPicPr>
            <p:cNvPr id="34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0000" y="1002804"/>
              <a:ext cx="1448993" cy="753173"/>
            </a:xfrm>
            <a:prstGeom prst="rect">
              <a:avLst/>
            </a:prstGeom>
          </p:spPr>
        </p:pic>
        <p:pic>
          <p:nvPicPr>
            <p:cNvPr id="35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46660" y="4639990"/>
              <a:ext cx="1448992" cy="586290"/>
            </a:xfrm>
            <a:prstGeom prst="rect">
              <a:avLst/>
            </a:prstGeom>
          </p:spPr>
        </p:pic>
        <p:pic>
          <p:nvPicPr>
            <p:cNvPr id="37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960000" y="2392032"/>
              <a:ext cx="1448993" cy="281940"/>
            </a:xfrm>
            <a:prstGeom prst="rect">
              <a:avLst/>
            </a:prstGeom>
          </p:spPr>
        </p:pic>
        <p:pic>
          <p:nvPicPr>
            <p:cNvPr id="38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00039" y="3317254"/>
              <a:ext cx="768921" cy="884601"/>
            </a:xfrm>
            <a:prstGeom prst="rect">
              <a:avLst/>
            </a:prstGeom>
          </p:spPr>
        </p:pic>
      </p:grpSp>
      <p:sp>
        <p:nvSpPr>
          <p:cNvPr id="43" name="Espace réservé du contenu 2"/>
          <p:cNvSpPr txBox="1">
            <a:spLocks/>
          </p:cNvSpPr>
          <p:nvPr/>
        </p:nvSpPr>
        <p:spPr>
          <a:xfrm>
            <a:off x="1773145" y="88150"/>
            <a:ext cx="2138978" cy="434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chemeClr val="bg1"/>
                </a:solidFill>
              </a:rPr>
              <a:t>J’AI ENVIE DE CRÉER MON ENTREPRISE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>
          <a:xfrm>
            <a:off x="4351794" y="136276"/>
            <a:ext cx="2386464" cy="434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chemeClr val="bg1"/>
                </a:solidFill>
              </a:rPr>
              <a:t>JE CONSTRUIS MON PROJET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4400" b="1" dirty="0">
              <a:solidFill>
                <a:schemeClr val="bg1"/>
              </a:solidFill>
            </a:endParaRPr>
          </a:p>
        </p:txBody>
      </p:sp>
      <p:sp>
        <p:nvSpPr>
          <p:cNvPr id="45" name="Espace réservé du contenu 2"/>
          <p:cNvSpPr txBox="1">
            <a:spLocks/>
          </p:cNvSpPr>
          <p:nvPr/>
        </p:nvSpPr>
        <p:spPr>
          <a:xfrm>
            <a:off x="7096750" y="139774"/>
            <a:ext cx="2386464" cy="434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chemeClr val="bg1"/>
                </a:solidFill>
              </a:rPr>
              <a:t>JE FINANCE MON PROJET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>
              <a:solidFill>
                <a:srgbClr val="242F5F"/>
              </a:solidFill>
            </a:endParaRPr>
          </a:p>
        </p:txBody>
      </p:sp>
      <p:sp>
        <p:nvSpPr>
          <p:cNvPr id="46" name="Espace réservé du contenu 2"/>
          <p:cNvSpPr txBox="1">
            <a:spLocks/>
          </p:cNvSpPr>
          <p:nvPr/>
        </p:nvSpPr>
        <p:spPr>
          <a:xfrm>
            <a:off x="9527074" y="156890"/>
            <a:ext cx="2386464" cy="43473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chemeClr val="bg1"/>
                </a:solidFill>
              </a:rPr>
              <a:t>JE FAIS LE POINT POUR AGIR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>
              <a:solidFill>
                <a:srgbClr val="242F5F"/>
              </a:solidFill>
            </a:endParaRPr>
          </a:p>
        </p:txBody>
      </p:sp>
      <p:sp>
        <p:nvSpPr>
          <p:cNvPr id="47" name="Espace réservé du contenu 2"/>
          <p:cNvSpPr txBox="1">
            <a:spLocks/>
          </p:cNvSpPr>
          <p:nvPr/>
        </p:nvSpPr>
        <p:spPr>
          <a:xfrm>
            <a:off x="2772648" y="737294"/>
            <a:ext cx="1101470" cy="31739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rgbClr val="242F5F"/>
                </a:solidFill>
              </a:rPr>
              <a:t>Je pense à la création </a:t>
            </a:r>
            <a:r>
              <a:rPr lang="fr-FR" sz="1400" dirty="0" smtClean="0">
                <a:solidFill>
                  <a:srgbClr val="242F5F"/>
                </a:solidFill>
              </a:rPr>
              <a:t>d’entreprise mais je ne suis pas encore sûr de me lancer, je suis accompagné à valider et à formaliser mon idée </a:t>
            </a:r>
            <a:r>
              <a:rPr lang="fr-FR" sz="1400" dirty="0">
                <a:solidFill>
                  <a:srgbClr val="242F5F"/>
                </a:solidFill>
              </a:rPr>
              <a:t>(</a:t>
            </a:r>
            <a:r>
              <a:rPr lang="fr-FR" sz="1400" dirty="0" smtClean="0">
                <a:solidFill>
                  <a:srgbClr val="242F5F"/>
                </a:solidFill>
              </a:rPr>
              <a:t>adéquation personne-projet).</a:t>
            </a:r>
          </a:p>
        </p:txBody>
      </p:sp>
      <p:sp>
        <p:nvSpPr>
          <p:cNvPr id="48" name="Espace réservé du contenu 2"/>
          <p:cNvSpPr txBox="1">
            <a:spLocks/>
          </p:cNvSpPr>
          <p:nvPr/>
        </p:nvSpPr>
        <p:spPr>
          <a:xfrm>
            <a:off x="5251001" y="747315"/>
            <a:ext cx="1612105" cy="5102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 smtClean="0">
                <a:solidFill>
                  <a:srgbClr val="242F5F"/>
                </a:solidFill>
              </a:rPr>
              <a:t>Je suis prêt </a:t>
            </a:r>
            <a:r>
              <a:rPr lang="fr-FR" sz="1400" dirty="0" smtClean="0">
                <a:solidFill>
                  <a:srgbClr val="242F5F"/>
                </a:solidFill>
              </a:rPr>
              <a:t>et j’ai besoin d’accompagnement  pour la </a:t>
            </a:r>
            <a:r>
              <a:rPr lang="fr-FR" sz="1400" b="1" dirty="0" smtClean="0">
                <a:solidFill>
                  <a:srgbClr val="242F5F"/>
                </a:solidFill>
              </a:rPr>
              <a:t>structuration technique de </a:t>
            </a:r>
            <a:r>
              <a:rPr lang="fr-FR" sz="1400" b="1" dirty="0">
                <a:solidFill>
                  <a:srgbClr val="242F5F"/>
                </a:solidFill>
              </a:rPr>
              <a:t>mon </a:t>
            </a:r>
            <a:r>
              <a:rPr lang="fr-FR" sz="1400" b="1" dirty="0" smtClean="0">
                <a:solidFill>
                  <a:srgbClr val="242F5F"/>
                </a:solidFill>
              </a:rPr>
              <a:t>projet </a:t>
            </a:r>
            <a:r>
              <a:rPr lang="fr-FR" sz="1400" i="1" dirty="0" smtClean="0">
                <a:solidFill>
                  <a:srgbClr val="242F5F"/>
                </a:solidFill>
              </a:rPr>
              <a:t>(business </a:t>
            </a:r>
            <a:r>
              <a:rPr lang="fr-FR" sz="1400" i="1" dirty="0">
                <a:solidFill>
                  <a:srgbClr val="242F5F"/>
                </a:solidFill>
              </a:rPr>
              <a:t>plan, étude de marché, commercial, plan de financements, recherche de locaux, identification de mes partenaires…..)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rgbClr val="242F5F"/>
                </a:solidFill>
              </a:rPr>
              <a:t>Je développe mes compétences entrepreneuriales </a:t>
            </a:r>
            <a:r>
              <a:rPr lang="fr-FR" sz="1400" i="1" dirty="0" smtClean="0">
                <a:solidFill>
                  <a:srgbClr val="242F5F"/>
                </a:solidFill>
              </a:rPr>
              <a:t>(formation, ateliers pour apprendre le métier de chef d’entreprise)</a:t>
            </a:r>
            <a:endParaRPr lang="fr-FR" sz="1400" i="1" dirty="0">
              <a:solidFill>
                <a:srgbClr val="242F5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1400" dirty="0" smtClean="0">
                <a:solidFill>
                  <a:srgbClr val="242F5F"/>
                </a:solidFill>
              </a:rPr>
              <a:t>Je bénéficie d’un accompagnement </a:t>
            </a:r>
            <a:r>
              <a:rPr lang="fr-FR" sz="1400" dirty="0">
                <a:solidFill>
                  <a:srgbClr val="242F5F"/>
                </a:solidFill>
              </a:rPr>
              <a:t>sur </a:t>
            </a:r>
            <a:r>
              <a:rPr lang="fr-FR" sz="1400" dirty="0" smtClean="0">
                <a:solidFill>
                  <a:srgbClr val="242F5F"/>
                </a:solidFill>
              </a:rPr>
              <a:t>–mesure </a:t>
            </a:r>
            <a:r>
              <a:rPr lang="fr-FR" sz="1400" dirty="0">
                <a:solidFill>
                  <a:srgbClr val="242F5F"/>
                </a:solidFill>
              </a:rPr>
              <a:t>et </a:t>
            </a:r>
            <a:r>
              <a:rPr lang="fr-FR" sz="1400" dirty="0" smtClean="0">
                <a:solidFill>
                  <a:srgbClr val="242F5F"/>
                </a:solidFill>
              </a:rPr>
              <a:t>progressif individuel </a:t>
            </a:r>
            <a:r>
              <a:rPr lang="fr-FR" sz="1400" dirty="0" err="1" smtClean="0">
                <a:solidFill>
                  <a:srgbClr val="242F5F"/>
                </a:solidFill>
              </a:rPr>
              <a:t>et-ou</a:t>
            </a:r>
            <a:r>
              <a:rPr lang="fr-FR" sz="1400" dirty="0" smtClean="0">
                <a:solidFill>
                  <a:srgbClr val="242F5F"/>
                </a:solidFill>
              </a:rPr>
              <a:t> </a:t>
            </a:r>
            <a:r>
              <a:rPr lang="fr-FR" sz="1400" dirty="0">
                <a:solidFill>
                  <a:srgbClr val="242F5F"/>
                </a:solidFill>
              </a:rPr>
              <a:t>collectif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1200" b="1" dirty="0" smtClean="0">
              <a:solidFill>
                <a:srgbClr val="242F5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 smtClean="0">
              <a:solidFill>
                <a:srgbClr val="242F5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>
              <a:solidFill>
                <a:srgbClr val="242F5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000" b="1" dirty="0" smtClean="0">
              <a:solidFill>
                <a:srgbClr val="242F5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4400" dirty="0">
              <a:solidFill>
                <a:schemeClr val="bg1"/>
              </a:solidFill>
            </a:endParaRPr>
          </a:p>
        </p:txBody>
      </p:sp>
      <p:sp>
        <p:nvSpPr>
          <p:cNvPr id="49" name="object 7"/>
          <p:cNvSpPr txBox="1"/>
          <p:nvPr/>
        </p:nvSpPr>
        <p:spPr>
          <a:xfrm>
            <a:off x="10564041" y="710028"/>
            <a:ext cx="1240552" cy="39487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R="3258">
              <a:lnSpc>
                <a:spcPct val="90000"/>
              </a:lnSpc>
              <a:spcBef>
                <a:spcPts val="1000"/>
              </a:spcBef>
            </a:pPr>
            <a:r>
              <a:rPr lang="fr-FR" sz="1400" b="1" dirty="0" smtClean="0">
                <a:solidFill>
                  <a:srgbClr val="242F5F"/>
                </a:solidFill>
              </a:rPr>
              <a:t>J’ai déjà créé mon entreprise </a:t>
            </a:r>
            <a:r>
              <a:rPr lang="fr-FR" sz="1400" dirty="0" smtClean="0">
                <a:solidFill>
                  <a:srgbClr val="242F5F"/>
                </a:solidFill>
              </a:rPr>
              <a:t>mais j’ai du mal à développer mon chiffres d’affaires.</a:t>
            </a:r>
            <a:endParaRPr lang="fr-FR" sz="1400" dirty="0">
              <a:solidFill>
                <a:srgbClr val="242F5F"/>
              </a:solidFill>
            </a:endParaRPr>
          </a:p>
          <a:p>
            <a:pPr marR="3258">
              <a:lnSpc>
                <a:spcPct val="90000"/>
              </a:lnSpc>
              <a:spcBef>
                <a:spcPts val="1000"/>
              </a:spcBef>
            </a:pPr>
            <a:r>
              <a:rPr lang="fr-FR" sz="1400" dirty="0" smtClean="0">
                <a:solidFill>
                  <a:srgbClr val="242F5F"/>
                </a:solidFill>
              </a:rPr>
              <a:t>J’ai besoin d’un </a:t>
            </a:r>
            <a:r>
              <a:rPr lang="fr-FR" sz="1400" b="1" dirty="0" smtClean="0">
                <a:solidFill>
                  <a:srgbClr val="242F5F"/>
                </a:solidFill>
              </a:rPr>
              <a:t>diagnostic </a:t>
            </a:r>
            <a:r>
              <a:rPr lang="fr-FR" sz="1400" dirty="0" smtClean="0">
                <a:solidFill>
                  <a:srgbClr val="242F5F"/>
                </a:solidFill>
              </a:rPr>
              <a:t>et d’accompagnement </a:t>
            </a:r>
            <a:r>
              <a:rPr lang="fr-FR" sz="1400" b="1" dirty="0" smtClean="0">
                <a:solidFill>
                  <a:srgbClr val="242F5F"/>
                </a:solidFill>
              </a:rPr>
              <a:t>soit pour développer mon activité soit pour m’orienter vers un autre projet.</a:t>
            </a:r>
          </a:p>
          <a:p>
            <a:pPr marR="3258">
              <a:lnSpc>
                <a:spcPct val="90000"/>
              </a:lnSpc>
              <a:spcBef>
                <a:spcPts val="1000"/>
              </a:spcBef>
            </a:pPr>
            <a:r>
              <a:rPr lang="fr-FR" sz="1400" dirty="0" smtClean="0">
                <a:solidFill>
                  <a:srgbClr val="242F5F"/>
                </a:solidFill>
              </a:rPr>
              <a:t>Je bénéficie d’entretiens, d’ateliers (clubs, du mentorat)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610" y="4275309"/>
            <a:ext cx="1120431" cy="41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1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37284" y="333619"/>
            <a:ext cx="820679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Un parcours </a:t>
            </a:r>
            <a:r>
              <a:rPr lang="fr-FR" sz="2800" b="1" dirty="0">
                <a:solidFill>
                  <a:srgbClr val="242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sécurisé</a:t>
            </a:r>
            <a:r>
              <a:rPr lang="fr-FR" sz="2800" b="1" dirty="0">
                <a:solidFill>
                  <a:schemeClr val="bg1"/>
                </a:solidFill>
              </a:rPr>
              <a:t> et un accompagnement </a:t>
            </a:r>
            <a:r>
              <a:rPr lang="fr-FR" sz="2800" b="1" dirty="0">
                <a:solidFill>
                  <a:srgbClr val="242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centré sur la personne et pas seulement sur le projet </a:t>
            </a:r>
            <a:r>
              <a:rPr lang="fr-FR" sz="2800" b="1" dirty="0">
                <a:solidFill>
                  <a:schemeClr val="bg1"/>
                </a:solidFill>
              </a:rPr>
              <a:t>avec un </a:t>
            </a:r>
            <a:r>
              <a:rPr lang="fr-FR" sz="2800" b="1" dirty="0">
                <a:solidFill>
                  <a:srgbClr val="242F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réseau de partenaires </a:t>
            </a:r>
            <a:r>
              <a:rPr lang="fr-FR" sz="2800" b="1" dirty="0">
                <a:solidFill>
                  <a:schemeClr val="bg1"/>
                </a:solidFill>
              </a:rPr>
              <a:t>actifs et complémentaires</a:t>
            </a:r>
            <a:r>
              <a:rPr lang="fr-FR" sz="2800" b="1" dirty="0" smtClean="0">
                <a:solidFill>
                  <a:schemeClr val="bg1"/>
                </a:solidFill>
              </a:rPr>
              <a:t>.</a:t>
            </a:r>
          </a:p>
          <a:p>
            <a:endParaRPr lang="fr-FR" sz="2800" b="1" dirty="0">
              <a:solidFill>
                <a:schemeClr val="bg1"/>
              </a:solidFill>
            </a:endParaRPr>
          </a:p>
          <a:p>
            <a:r>
              <a:rPr lang="fr-FR" sz="2800" b="1" dirty="0" smtClean="0">
                <a:solidFill>
                  <a:schemeClr val="bg1"/>
                </a:solidFill>
              </a:rPr>
              <a:t>Plusieurs formats possibles: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Des interventions en agence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chemeClr val="bg1"/>
                </a:solidFill>
              </a:rPr>
              <a:t>auprès de vos équipes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chemeClr val="bg1"/>
                </a:solidFill>
              </a:rPr>
              <a:t>Des informations collectives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chemeClr val="bg1"/>
                </a:solidFill>
              </a:rPr>
              <a:t>Des permanences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chemeClr val="bg1"/>
                </a:solidFill>
              </a:rPr>
              <a:t>Des diagnostics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fr-FR" sz="2800" b="1" dirty="0" smtClean="0">
                <a:solidFill>
                  <a:schemeClr val="bg1"/>
                </a:solidFill>
              </a:rPr>
              <a:t>Pour orienter ou prendre contact: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chemeClr val="bg1"/>
                </a:solidFill>
              </a:rPr>
              <a:t>La plaquette (contacts direct des structures)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chemeClr val="bg1"/>
                </a:solidFill>
              </a:rPr>
              <a:t>F-RSA</a:t>
            </a:r>
          </a:p>
        </p:txBody>
      </p:sp>
    </p:spTree>
    <p:extLst>
      <p:ext uri="{BB962C8B-B14F-4D97-AF65-F5344CB8AC3E}">
        <p14:creationId xmlns:p14="http://schemas.microsoft.com/office/powerpoint/2010/main" val="12883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662256" y="2540346"/>
            <a:ext cx="7075989" cy="3468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132279" y="3364858"/>
            <a:ext cx="7223184" cy="22031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5400" b="1" dirty="0" smtClean="0">
              <a:solidFill>
                <a:schemeClr val="bg1"/>
              </a:solidFill>
            </a:endParaRPr>
          </a:p>
          <a:p>
            <a:endParaRPr lang="fr-FR" sz="5400" b="1" dirty="0">
              <a:solidFill>
                <a:schemeClr val="bg1"/>
              </a:solidFill>
            </a:endParaRPr>
          </a:p>
          <a:p>
            <a:endParaRPr lang="fr-FR" sz="5400" b="1" dirty="0" smtClean="0">
              <a:solidFill>
                <a:schemeClr val="bg1"/>
              </a:solidFill>
            </a:endParaRPr>
          </a:p>
          <a:p>
            <a:endParaRPr lang="fr-FR" sz="5400" b="1" dirty="0">
              <a:solidFill>
                <a:schemeClr val="bg1"/>
              </a:solidFill>
            </a:endParaRPr>
          </a:p>
          <a:p>
            <a:r>
              <a:rPr lang="fr-FR" sz="5400" b="1" dirty="0" smtClean="0">
                <a:solidFill>
                  <a:schemeClr val="bg1"/>
                </a:solidFill>
              </a:rPr>
              <a:t>Retrouvez toutes ces actions sur F-RSA</a:t>
            </a:r>
            <a:r>
              <a:rPr lang="fr-FR" sz="7200" b="1" dirty="0" smtClean="0">
                <a:solidFill>
                  <a:schemeClr val="bg1"/>
                </a:solidFill>
              </a:rPr>
              <a:t/>
            </a:r>
            <a:br>
              <a:rPr lang="fr-FR" sz="72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  <a:hlinkClick r:id="rId2"/>
              </a:rPr>
              <a:t>https://formation-rsa.seinesaintdenis.fr</a:t>
            </a:r>
            <a:endParaRPr lang="fr-FR" sz="3200" b="1" dirty="0" smtClean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Votre contact au Département</a:t>
            </a:r>
          </a:p>
          <a:p>
            <a:r>
              <a:rPr lang="fr-FR" sz="3200" b="1" dirty="0" smtClean="0">
                <a:solidFill>
                  <a:schemeClr val="bg1"/>
                </a:solidFill>
              </a:rPr>
              <a:t>Chahrazed TABTI</a:t>
            </a:r>
          </a:p>
          <a:p>
            <a:r>
              <a:rPr lang="fr-FR" sz="3200" b="1" dirty="0" smtClean="0">
                <a:solidFill>
                  <a:schemeClr val="bg1"/>
                </a:solidFill>
                <a:hlinkClick r:id="rId3"/>
              </a:rPr>
              <a:t>ctabti@seinesaintdenis.fr</a:t>
            </a:r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01 43 93 47 60 </a:t>
            </a:r>
            <a:endParaRPr lang="fr-FR" sz="7200" b="1" dirty="0">
              <a:solidFill>
                <a:schemeClr val="bg1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849" y="1095520"/>
            <a:ext cx="3130456" cy="28896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92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une 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leu 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ematique jau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ematique ble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itr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Grand écran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Jaune simple</vt:lpstr>
      <vt:lpstr>1_Conception personnalisée</vt:lpstr>
      <vt:lpstr>2_Conception personnalisée</vt:lpstr>
      <vt:lpstr>Bleu simple</vt:lpstr>
      <vt:lpstr>Thematique jaune</vt:lpstr>
      <vt:lpstr>thematique bleue</vt:lpstr>
      <vt:lpstr>titre 2</vt:lpstr>
      <vt:lpstr>Conception personnalisée</vt:lpstr>
      <vt:lpstr>ACCOMPAGNEMENT RENFORCÉ VERS L’ENTREPRENEURIAT DES BÉNÉFICIAIRES DU RSA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Manuel Aldeguer</dc:creator>
  <cp:lastModifiedBy>Mylene Gargar-loyenet</cp:lastModifiedBy>
  <cp:revision>160</cp:revision>
  <dcterms:created xsi:type="dcterms:W3CDTF">2021-12-10T12:59:06Z</dcterms:created>
  <dcterms:modified xsi:type="dcterms:W3CDTF">2024-02-19T09:56:04Z</dcterms:modified>
</cp:coreProperties>
</file>